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6" r:id="rId2"/>
    <p:sldId id="388" r:id="rId3"/>
    <p:sldId id="398" r:id="rId4"/>
    <p:sldId id="325" r:id="rId5"/>
    <p:sldId id="276" r:id="rId6"/>
    <p:sldId id="309" r:id="rId7"/>
    <p:sldId id="316" r:id="rId8"/>
    <p:sldId id="340" r:id="rId9"/>
    <p:sldId id="299" r:id="rId10"/>
    <p:sldId id="317" r:id="rId11"/>
    <p:sldId id="305" r:id="rId12"/>
    <p:sldId id="306" r:id="rId13"/>
    <p:sldId id="300" r:id="rId14"/>
    <p:sldId id="286" r:id="rId15"/>
    <p:sldId id="326" r:id="rId16"/>
    <p:sldId id="327" r:id="rId17"/>
    <p:sldId id="328" r:id="rId18"/>
    <p:sldId id="329" r:id="rId19"/>
    <p:sldId id="389" r:id="rId20"/>
    <p:sldId id="390" r:id="rId21"/>
    <p:sldId id="391" r:id="rId22"/>
    <p:sldId id="397" r:id="rId23"/>
    <p:sldId id="392" r:id="rId24"/>
    <p:sldId id="393" r:id="rId25"/>
    <p:sldId id="394" r:id="rId26"/>
    <p:sldId id="395" r:id="rId27"/>
    <p:sldId id="396" r:id="rId28"/>
    <p:sldId id="283" r:id="rId29"/>
    <p:sldId id="282" r:id="rId30"/>
    <p:sldId id="284" r:id="rId31"/>
    <p:sldId id="280" r:id="rId32"/>
    <p:sldId id="291" r:id="rId33"/>
    <p:sldId id="290" r:id="rId34"/>
    <p:sldId id="292" r:id="rId35"/>
    <p:sldId id="263" r:id="rId36"/>
    <p:sldId id="264" r:id="rId37"/>
    <p:sldId id="281" r:id="rId38"/>
    <p:sldId id="296" r:id="rId39"/>
    <p:sldId id="313" r:id="rId40"/>
    <p:sldId id="311" r:id="rId41"/>
    <p:sldId id="341" r:id="rId42"/>
    <p:sldId id="342" r:id="rId43"/>
    <p:sldId id="343" r:id="rId44"/>
    <p:sldId id="344" r:id="rId45"/>
    <p:sldId id="347" r:id="rId46"/>
    <p:sldId id="345" r:id="rId47"/>
    <p:sldId id="346"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2" r:id="rId61"/>
    <p:sldId id="363" r:id="rId62"/>
    <p:sldId id="364" r:id="rId63"/>
    <p:sldId id="365" r:id="rId64"/>
    <p:sldId id="360" r:id="rId65"/>
    <p:sldId id="361" r:id="rId66"/>
    <p:sldId id="366" r:id="rId67"/>
    <p:sldId id="367" r:id="rId68"/>
    <p:sldId id="399" r:id="rId69"/>
    <p:sldId id="400" r:id="rId70"/>
    <p:sldId id="401" r:id="rId71"/>
    <p:sldId id="402" r:id="rId72"/>
    <p:sldId id="403" r:id="rId73"/>
    <p:sldId id="404" r:id="rId74"/>
    <p:sldId id="407" r:id="rId75"/>
    <p:sldId id="408" r:id="rId76"/>
    <p:sldId id="409" r:id="rId77"/>
    <p:sldId id="410" r:id="rId78"/>
    <p:sldId id="411" r:id="rId79"/>
    <p:sldId id="412" r:id="rId80"/>
    <p:sldId id="405" r:id="rId81"/>
    <p:sldId id="406" r:id="rId82"/>
    <p:sldId id="368" r:id="rId83"/>
    <p:sldId id="369" r:id="rId84"/>
    <p:sldId id="371" r:id="rId85"/>
    <p:sldId id="372" r:id="rId86"/>
    <p:sldId id="373" r:id="rId87"/>
    <p:sldId id="374" r:id="rId88"/>
    <p:sldId id="375" r:id="rId89"/>
    <p:sldId id="376" r:id="rId90"/>
    <p:sldId id="377" r:id="rId91"/>
    <p:sldId id="370" r:id="rId92"/>
    <p:sldId id="378" r:id="rId93"/>
    <p:sldId id="379" r:id="rId94"/>
    <p:sldId id="380" r:id="rId95"/>
    <p:sldId id="381" r:id="rId96"/>
    <p:sldId id="382" r:id="rId97"/>
    <p:sldId id="383" r:id="rId98"/>
    <p:sldId id="384" r:id="rId99"/>
    <p:sldId id="385" r:id="rId100"/>
    <p:sldId id="386" r:id="rId101"/>
    <p:sldId id="387"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55439" autoAdjust="0"/>
  </p:normalViewPr>
  <p:slideViewPr>
    <p:cSldViewPr snapToGrid="0">
      <p:cViewPr varScale="1">
        <p:scale>
          <a:sx n="79" d="100"/>
          <a:sy n="79" d="100"/>
        </p:scale>
        <p:origin x="6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89D45-1E5B-4A3A-A3D9-EC56D3C3CF54}"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F37C9-A976-4096-A195-AAB0D208A037}" type="slidenum">
              <a:rPr lang="en-US" smtClean="0"/>
              <a:t>‹#›</a:t>
            </a:fld>
            <a:endParaRPr lang="en-US"/>
          </a:p>
        </p:txBody>
      </p:sp>
    </p:spTree>
    <p:extLst>
      <p:ext uri="{BB962C8B-B14F-4D97-AF65-F5344CB8AC3E}">
        <p14:creationId xmlns:p14="http://schemas.microsoft.com/office/powerpoint/2010/main" val="2224588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facebook.com/hashtag/development?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3" Type="http://schemas.openxmlformats.org/officeDocument/2006/relationships/hyperlink" Target="https://www.facebook.com/hashtag/efficiency?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3" Type="http://schemas.openxmlformats.org/officeDocument/2006/relationships/hyperlink" Target="https://www.facebook.com/AnimationCoding?__cft__%5b0%5d=AZZWYaCE9OFRi7ieMS0Q6oQBJqE8w-WtQYYhOOGR_G2_-KfrbmY06qFdVhdcxpg9H0b2v7R7McXyD8A5kTxcowyUH0dXqgZGlQ39DZPenofGEXVxV2_fXBrPYfyf-jRYDW5pCGP7JF-LZJsdDBOooqJdTt0vfjUJHBZJRY2XVMsA5J2mrtxJKR8nHbCsSKF4mS3KKMJmqPNRvGsUR0__cz4t&amp;__tn__=-%5dK*F" TargetMode="External"/><Relationship Id="rId7" Type="http://schemas.openxmlformats.org/officeDocument/2006/relationships/hyperlink" Target="https://www.facebook.com/hashtag/coding?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2" Type="http://schemas.openxmlformats.org/officeDocument/2006/relationships/hyperlink" Target="https://www.facebook.com/hashtag/code?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2" Type="http://schemas.openxmlformats.org/officeDocument/2006/relationships/slide" Target="../slides/slide2.xml"/><Relationship Id="rId16" Type="http://schemas.openxmlformats.org/officeDocument/2006/relationships/hyperlink" Target="https://www.facebook.com/hashtag/apiintegration?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 Type="http://schemas.openxmlformats.org/officeDocument/2006/relationships/notesMaster" Target="../notesMasters/notesMaster1.xml"/><Relationship Id="rId6" Type="http://schemas.openxmlformats.org/officeDocument/2006/relationships/hyperlink" Target="https://www.facebook.com/hashtag/azcone?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1" Type="http://schemas.openxmlformats.org/officeDocument/2006/relationships/hyperlink" Target="https://www.facebook.com/hashtag/codelife?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5" Type="http://schemas.openxmlformats.org/officeDocument/2006/relationships/hyperlink" Target="https://www.facebook.com/hashtag/animationcoding?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5" Type="http://schemas.openxmlformats.org/officeDocument/2006/relationships/hyperlink" Target="https://www.facebook.com/hashtag/api?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0" Type="http://schemas.openxmlformats.org/officeDocument/2006/relationships/hyperlink" Target="https://www.facebook.com/hashtag/machinelearning?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4" Type="http://schemas.openxmlformats.org/officeDocument/2006/relationships/hyperlink" Target="https://www.facebook.com/groups/aczone/?__cft__%5b0%5d=AZZWYaCE9OFRi7ieMS0Q6oQBJqE8w-WtQYYhOOGR_G2_-KfrbmY06qFdVhdcxpg9H0b2v7R7McXyD8A5kTxcowyUH0dXqgZGlQ39DZPenofGEXVxV2_fXBrPYfyf-jRYDW5pCGP7JF-LZJsdDBOooqJdTt0vfjUJHBZJRY2XVMsA5J2mrtxJKR8nHbCsSKF4mS3KKMJmqPNRvGsUR0__cz4t&amp;__tn__=-UK*F" TargetMode="External"/><Relationship Id="rId9" Type="http://schemas.openxmlformats.org/officeDocument/2006/relationships/hyperlink" Target="https://www.facebook.com/hashtag/programming?__eep__=6&amp;__cft__%5b0%5d=AZZWYaCE9OFRi7ieMS0Q6oQBJqE8w-WtQYYhOOGR_G2_-KfrbmY06qFdVhdcxpg9H0b2v7R7McXyD8A5kTxcowyUH0dXqgZGlQ39DZPenofGEXVxV2_fXBrPYfyf-jRYDW5pCGP7JF-LZJsdDBOooqJdTt0vfjUJHBZJRY2XVMsA5J2mrtxJKR8nHbCsSKF4mS3KKMJmqPNRvGsUR0__cz4t&amp;__tn__=*NK*F" TargetMode="External"/><Relationship Id="rId14" Type="http://schemas.openxmlformats.org/officeDocument/2006/relationships/hyperlink" Target="https://www.facebook.com/hashtag/aiphoto?__eep__=6&amp;__cft__%5b0%5d=AZZWYaCE9OFRi7ieMS0Q6oQBJqE8w-WtQYYhOOGR_G2_-KfrbmY06qFdVhdcxpg9H0b2v7R7McXyD8A5kTxcowyUH0dXqgZGlQ39DZPenofGEXVxV2_fXBrPYfyf-jRYDW5pCGP7JF-LZJsdDBOooqJdTt0vfjUJHBZJRY2XVMsA5J2mrtxJKR8nHbCsSKF4mS3KKMJmqPNRvGsUR0__cz4t&amp;__tn__=*NK*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Algorithms  𝗠𝗮𝗰𝗵𝗶𝗻𝗲 𝗟𝗲𝗮𝗿𝗻𝗶𝗻𝗴 𝗔𝗹𝗴𝗼𝗿𝗶𝘁𝗵𝗺𝘀 𝗘𝘃𝗲𝗿𝘆 𝗗𝗮𝘁𝗮 𝗦𝗰𝗶𝗲𝗻𝘁𝗶𝘀𝘁 𝗠𝘂𝘀𝘁 𝗞𝗻𝗼𝘄</a:t>
            </a:r>
            <a:br>
              <a:rPr lang="en-US" dirty="0"/>
            </a:br>
            <a:r>
              <a:rPr lang="en-US" sz="1200" b="1" i="0" u="none" strike="noStrike" kern="1200" dirty="0">
                <a:solidFill>
                  <a:schemeClr val="tx1"/>
                </a:solidFill>
                <a:effectLst/>
                <a:latin typeface="+mn-lt"/>
                <a:ea typeface="+mn-ea"/>
                <a:cs typeface="+mn-cs"/>
                <a:hlinkClick r:id="rId3"/>
              </a:rPr>
              <a:t>Animation Coding</a:t>
            </a:r>
            <a:r>
              <a:rPr lang="en-US" sz="1200" b="0" i="0" kern="1200" dirty="0">
                <a:solidFill>
                  <a:schemeClr val="tx1"/>
                </a:solidFill>
                <a:effectLst/>
                <a:latin typeface="+mn-lt"/>
                <a:ea typeface="+mn-ea"/>
                <a:cs typeface="+mn-cs"/>
              </a:rPr>
              <a:t> ✓✓✓ </a:t>
            </a:r>
            <a:r>
              <a:rPr lang="en-US" sz="1200" b="1" i="0" u="none" strike="noStrike" kern="1200" dirty="0">
                <a:solidFill>
                  <a:schemeClr val="tx1"/>
                </a:solidFill>
                <a:effectLst/>
                <a:latin typeface="+mn-lt"/>
                <a:ea typeface="+mn-ea"/>
                <a:cs typeface="+mn-cs"/>
                <a:hlinkClick r:id="rId4"/>
              </a:rPr>
              <a:t>Animation Coding Zone</a:t>
            </a:r>
            <a:br>
              <a:rPr lang="en-US" dirty="0"/>
            </a:br>
            <a:r>
              <a:rPr lang="en-US" sz="1200" b="0" i="0" kern="1200" dirty="0">
                <a:solidFill>
                  <a:schemeClr val="tx1"/>
                </a:solidFill>
                <a:effectLst/>
                <a:latin typeface="+mn-lt"/>
                <a:ea typeface="+mn-ea"/>
                <a:cs typeface="+mn-cs"/>
              </a:rPr>
              <a:t>As Machine Learning continues to power modern AI systems, having clarity on when and why to use each algorithm is far more important than just knowing their names. Here’s a structured way to think about the ML landscape </a:t>
            </a:r>
            <a:br>
              <a:rPr lang="en-US" dirty="0"/>
            </a:br>
            <a:br>
              <a:rPr lang="en-US" dirty="0"/>
            </a:br>
            <a:r>
              <a:rPr lang="en-US" sz="1200" b="0" i="0" kern="1200" dirty="0">
                <a:solidFill>
                  <a:schemeClr val="tx1"/>
                </a:solidFill>
                <a:effectLst/>
                <a:latin typeface="+mn-lt"/>
                <a:ea typeface="+mn-ea"/>
                <a:cs typeface="+mn-cs"/>
              </a:rPr>
              <a:t> 𝗖𝗹𝗮𝘀𝘀𝗶𝗳𝗶𝗰𝗮𝘁𝗶𝗼𝗻 – Predict discrete outcomes</a:t>
            </a:r>
            <a:br>
              <a:rPr lang="en-US" dirty="0"/>
            </a:br>
            <a:br>
              <a:rPr lang="en-US" dirty="0"/>
            </a:br>
            <a:r>
              <a:rPr lang="en-US" sz="1200" b="0" i="0" kern="1200" dirty="0">
                <a:solidFill>
                  <a:schemeClr val="tx1"/>
                </a:solidFill>
                <a:effectLst/>
                <a:latin typeface="+mn-lt"/>
                <a:ea typeface="+mn-ea"/>
                <a:cs typeface="+mn-cs"/>
              </a:rPr>
              <a:t>Used in fraud detection, spam filtering, churn prediction</a:t>
            </a:r>
            <a:br>
              <a:rPr lang="en-US" dirty="0"/>
            </a:br>
            <a:br>
              <a:rPr lang="en-US" dirty="0"/>
            </a:br>
            <a:r>
              <a:rPr lang="en-US" sz="1200" b="0" i="0" kern="1200" dirty="0">
                <a:solidFill>
                  <a:schemeClr val="tx1"/>
                </a:solidFill>
                <a:effectLst/>
                <a:latin typeface="+mn-lt"/>
                <a:ea typeface="+mn-ea"/>
                <a:cs typeface="+mn-cs"/>
              </a:rPr>
              <a:t>• Logistic Regression</a:t>
            </a:r>
            <a:br>
              <a:rPr lang="en-US" dirty="0"/>
            </a:br>
            <a:br>
              <a:rPr lang="en-US" dirty="0"/>
            </a:br>
            <a:r>
              <a:rPr lang="en-US" sz="1200" b="0" i="0" kern="1200" dirty="0">
                <a:solidFill>
                  <a:schemeClr val="tx1"/>
                </a:solidFill>
                <a:effectLst/>
                <a:latin typeface="+mn-lt"/>
                <a:ea typeface="+mn-ea"/>
                <a:cs typeface="+mn-cs"/>
              </a:rPr>
              <a:t>• Naive Bayes</a:t>
            </a:r>
            <a:br>
              <a:rPr lang="en-US" dirty="0"/>
            </a:br>
            <a:br>
              <a:rPr lang="en-US" dirty="0"/>
            </a:br>
            <a:r>
              <a:rPr lang="en-US" sz="1200" b="0" i="0" kern="1200" dirty="0">
                <a:solidFill>
                  <a:schemeClr val="tx1"/>
                </a:solidFill>
                <a:effectLst/>
                <a:latin typeface="+mn-lt"/>
                <a:ea typeface="+mn-ea"/>
                <a:cs typeface="+mn-cs"/>
              </a:rPr>
              <a:t>• K-Nearest Neighbors (KNN)</a:t>
            </a:r>
            <a:br>
              <a:rPr lang="en-US" dirty="0"/>
            </a:br>
            <a:br>
              <a:rPr lang="en-US" dirty="0"/>
            </a:br>
            <a:r>
              <a:rPr lang="en-US" sz="1200" b="0" i="0" kern="1200" dirty="0">
                <a:solidFill>
                  <a:schemeClr val="tx1"/>
                </a:solidFill>
                <a:effectLst/>
                <a:latin typeface="+mn-lt"/>
                <a:ea typeface="+mn-ea"/>
                <a:cs typeface="+mn-cs"/>
              </a:rPr>
              <a:t>• Support Vector Machine (SVM)</a:t>
            </a:r>
            <a:br>
              <a:rPr lang="en-US" dirty="0"/>
            </a:br>
            <a:br>
              <a:rPr lang="en-US" dirty="0"/>
            </a:br>
            <a:r>
              <a:rPr lang="en-US" sz="1200" b="0" i="0" kern="1200" dirty="0">
                <a:solidFill>
                  <a:schemeClr val="tx1"/>
                </a:solidFill>
                <a:effectLst/>
                <a:latin typeface="+mn-lt"/>
                <a:ea typeface="+mn-ea"/>
                <a:cs typeface="+mn-cs"/>
              </a:rPr>
              <a:t>• Decision Tree, Random Forest</a:t>
            </a:r>
            <a:br>
              <a:rPr lang="en-US" dirty="0"/>
            </a:br>
            <a:br>
              <a:rPr lang="en-US" dirty="0"/>
            </a:br>
            <a:r>
              <a:rPr lang="en-US" sz="1200" b="0" i="0" kern="1200" dirty="0">
                <a:solidFill>
                  <a:schemeClr val="tx1"/>
                </a:solidFill>
                <a:effectLst/>
                <a:latin typeface="+mn-lt"/>
                <a:ea typeface="+mn-ea"/>
                <a:cs typeface="+mn-cs"/>
              </a:rPr>
              <a:t> 𝗥𝗲𝗴𝗿𝗲𝘀𝘀𝗶𝗼𝗻 – Predict continuous values</a:t>
            </a:r>
            <a:br>
              <a:rPr lang="en-US" dirty="0"/>
            </a:br>
            <a:br>
              <a:rPr lang="en-US" dirty="0"/>
            </a:br>
            <a:r>
              <a:rPr lang="en-US" sz="1200" b="0" i="0" kern="1200" dirty="0">
                <a:solidFill>
                  <a:schemeClr val="tx1"/>
                </a:solidFill>
                <a:effectLst/>
                <a:latin typeface="+mn-lt"/>
                <a:ea typeface="+mn-ea"/>
                <a:cs typeface="+mn-cs"/>
              </a:rPr>
              <a:t>Common in forecasting, pricing, and risk modeling</a:t>
            </a:r>
            <a:br>
              <a:rPr lang="en-US" dirty="0"/>
            </a:br>
            <a:br>
              <a:rPr lang="en-US" dirty="0"/>
            </a:br>
            <a:r>
              <a:rPr lang="en-US" sz="1200" b="0" i="0" kern="1200" dirty="0">
                <a:solidFill>
                  <a:schemeClr val="tx1"/>
                </a:solidFill>
                <a:effectLst/>
                <a:latin typeface="+mn-lt"/>
                <a:ea typeface="+mn-ea"/>
                <a:cs typeface="+mn-cs"/>
              </a:rPr>
              <a:t>• Linear Regression</a:t>
            </a:r>
            <a:br>
              <a:rPr lang="en-US" dirty="0"/>
            </a:br>
            <a:br>
              <a:rPr lang="en-US" dirty="0"/>
            </a:br>
            <a:r>
              <a:rPr lang="en-US" sz="1200" b="0" i="0" kern="1200" dirty="0">
                <a:solidFill>
                  <a:schemeClr val="tx1"/>
                </a:solidFill>
                <a:effectLst/>
                <a:latin typeface="+mn-lt"/>
                <a:ea typeface="+mn-ea"/>
                <a:cs typeface="+mn-cs"/>
              </a:rPr>
              <a:t>• Ridge &amp; Lasso Regression (regularization matters!)</a:t>
            </a:r>
            <a:br>
              <a:rPr lang="en-US" dirty="0"/>
            </a:br>
            <a:br>
              <a:rPr lang="en-US" dirty="0"/>
            </a:br>
            <a:r>
              <a:rPr lang="en-US" sz="1200" b="0" i="0" kern="1200" dirty="0">
                <a:solidFill>
                  <a:schemeClr val="tx1"/>
                </a:solidFill>
                <a:effectLst/>
                <a:latin typeface="+mn-lt"/>
                <a:ea typeface="+mn-ea"/>
                <a:cs typeface="+mn-cs"/>
              </a:rPr>
              <a:t> 𝗗𝗶𝗺𝗲𝗻𝘀𝗶𝗼𝗻𝗮𝗹𝗶𝘁𝘆 𝗥𝗲𝗱𝘂𝗰𝘁𝗶𝗼𝗻 – Simplify data, reduce noise</a:t>
            </a:r>
            <a:br>
              <a:rPr lang="en-US" dirty="0"/>
            </a:br>
            <a:br>
              <a:rPr lang="en-US" dirty="0"/>
            </a:br>
            <a:r>
              <a:rPr lang="en-US" sz="1200" b="0" i="0" kern="1200" dirty="0">
                <a:solidFill>
                  <a:schemeClr val="tx1"/>
                </a:solidFill>
                <a:effectLst/>
                <a:latin typeface="+mn-lt"/>
                <a:ea typeface="+mn-ea"/>
                <a:cs typeface="+mn-cs"/>
              </a:rPr>
              <a:t>Critical for visualization and performance optimization</a:t>
            </a:r>
            <a:br>
              <a:rPr lang="en-US" dirty="0"/>
            </a:br>
            <a:br>
              <a:rPr lang="en-US" dirty="0"/>
            </a:br>
            <a:r>
              <a:rPr lang="en-US" sz="1200" b="0" i="0" kern="1200" dirty="0">
                <a:solidFill>
                  <a:schemeClr val="tx1"/>
                </a:solidFill>
                <a:effectLst/>
                <a:latin typeface="+mn-lt"/>
                <a:ea typeface="+mn-ea"/>
                <a:cs typeface="+mn-cs"/>
              </a:rPr>
              <a:t>• PCA (Principal Component Analysis)</a:t>
            </a:r>
            <a:br>
              <a:rPr lang="en-US" dirty="0"/>
            </a:br>
            <a:br>
              <a:rPr lang="en-US" dirty="0"/>
            </a:br>
            <a:r>
              <a:rPr lang="en-US" sz="1200" b="0" i="0" kern="1200" dirty="0">
                <a:solidFill>
                  <a:schemeClr val="tx1"/>
                </a:solidFill>
                <a:effectLst/>
                <a:latin typeface="+mn-lt"/>
                <a:ea typeface="+mn-ea"/>
                <a:cs typeface="+mn-cs"/>
              </a:rPr>
              <a:t>• ICA (Independent Component Analysis)</a:t>
            </a:r>
            <a:br>
              <a:rPr lang="en-US" dirty="0"/>
            </a:br>
            <a:br>
              <a:rPr lang="en-US" dirty="0"/>
            </a:br>
            <a:r>
              <a:rPr lang="en-US" sz="1200" b="0" i="0" kern="1200" dirty="0">
                <a:solidFill>
                  <a:schemeClr val="tx1"/>
                </a:solidFill>
                <a:effectLst/>
                <a:latin typeface="+mn-lt"/>
                <a:ea typeface="+mn-ea"/>
                <a:cs typeface="+mn-cs"/>
              </a:rPr>
              <a:t> 𝗔𝘀𝘀𝗼𝗰𝗶𝗮𝘁𝗶𝗼𝗻 𝗥𝘂𝗹𝗲 𝗠𝗶𝗻𝗶𝗻𝗴 – Discover hidden patterns</a:t>
            </a:r>
            <a:br>
              <a:rPr lang="en-US" dirty="0"/>
            </a:br>
            <a:br>
              <a:rPr lang="en-US" dirty="0"/>
            </a:br>
            <a:r>
              <a:rPr lang="en-US" sz="1200" b="0" i="0" kern="1200" dirty="0">
                <a:solidFill>
                  <a:schemeClr val="tx1"/>
                </a:solidFill>
                <a:effectLst/>
                <a:latin typeface="+mn-lt"/>
                <a:ea typeface="+mn-ea"/>
                <a:cs typeface="+mn-cs"/>
              </a:rPr>
              <a:t>Often used in market basket analysis and recommendations</a:t>
            </a:r>
            <a:br>
              <a:rPr lang="en-US" dirty="0"/>
            </a:br>
            <a:br>
              <a:rPr lang="en-US" dirty="0"/>
            </a:b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Apriori</a:t>
            </a:r>
            <a:br>
              <a:rPr lang="en-US" dirty="0"/>
            </a:br>
            <a:br>
              <a:rPr lang="en-US" dirty="0"/>
            </a:br>
            <a:r>
              <a:rPr lang="en-US" sz="1200" b="0" i="0" kern="1200" dirty="0">
                <a:solidFill>
                  <a:schemeClr val="tx1"/>
                </a:solidFill>
                <a:effectLst/>
                <a:latin typeface="+mn-lt"/>
                <a:ea typeface="+mn-ea"/>
                <a:cs typeface="+mn-cs"/>
              </a:rPr>
              <a:t>• FP-Growth</a:t>
            </a:r>
            <a:br>
              <a:rPr lang="en-US" dirty="0"/>
            </a:br>
            <a:br>
              <a:rPr lang="en-US" dirty="0"/>
            </a:br>
            <a:r>
              <a:rPr lang="en-US" sz="1200" b="0" i="0" kern="1200" dirty="0">
                <a:solidFill>
                  <a:schemeClr val="tx1"/>
                </a:solidFill>
                <a:effectLst/>
                <a:latin typeface="+mn-lt"/>
                <a:ea typeface="+mn-ea"/>
                <a:cs typeface="+mn-cs"/>
              </a:rPr>
              <a:t> 𝗔𝗻𝗼𝗺𝗮𝗹𝘆 𝗗𝗲𝘁𝗲𝗰𝘁𝗶𝗼𝗻 – Identify rare or abnormal behavior</a:t>
            </a:r>
            <a:br>
              <a:rPr lang="en-US" dirty="0"/>
            </a:br>
            <a:br>
              <a:rPr lang="en-US" dirty="0"/>
            </a:br>
            <a:r>
              <a:rPr lang="en-US" sz="1200" b="0" i="0" kern="1200" dirty="0">
                <a:solidFill>
                  <a:schemeClr val="tx1"/>
                </a:solidFill>
                <a:effectLst/>
                <a:latin typeface="+mn-lt"/>
                <a:ea typeface="+mn-ea"/>
                <a:cs typeface="+mn-cs"/>
              </a:rPr>
              <a:t>Essential for security, monitoring, and quality control</a:t>
            </a:r>
            <a:br>
              <a:rPr lang="en-US" dirty="0"/>
            </a:br>
            <a:br>
              <a:rPr lang="en-US" dirty="0"/>
            </a:br>
            <a:r>
              <a:rPr lang="en-US" sz="1200" b="0" i="0" kern="1200" dirty="0">
                <a:solidFill>
                  <a:schemeClr val="tx1"/>
                </a:solidFill>
                <a:effectLst/>
                <a:latin typeface="+mn-lt"/>
                <a:ea typeface="+mn-ea"/>
                <a:cs typeface="+mn-cs"/>
              </a:rPr>
              <a:t>• Z-Score (statistical baseline)</a:t>
            </a:r>
            <a:br>
              <a:rPr lang="en-US" dirty="0"/>
            </a:br>
            <a:br>
              <a:rPr lang="en-US" dirty="0"/>
            </a:br>
            <a:r>
              <a:rPr lang="en-US" sz="1200" b="0" i="0" kern="1200" dirty="0">
                <a:solidFill>
                  <a:schemeClr val="tx1"/>
                </a:solidFill>
                <a:effectLst/>
                <a:latin typeface="+mn-lt"/>
                <a:ea typeface="+mn-ea"/>
                <a:cs typeface="+mn-cs"/>
              </a:rPr>
              <a:t>• Isolation Forest</a:t>
            </a:r>
            <a:br>
              <a:rPr lang="en-US" dirty="0"/>
            </a:br>
            <a:br>
              <a:rPr lang="en-US" dirty="0"/>
            </a:br>
            <a:r>
              <a:rPr lang="en-US" sz="1200" b="0" i="0" kern="1200" dirty="0">
                <a:solidFill>
                  <a:schemeClr val="tx1"/>
                </a:solidFill>
                <a:effectLst/>
                <a:latin typeface="+mn-lt"/>
                <a:ea typeface="+mn-ea"/>
                <a:cs typeface="+mn-cs"/>
              </a:rPr>
              <a:t> 𝗦𝗲𝗺𝗶-𝗦𝘂𝗽𝗲𝗿𝘃𝗶𝘀𝗲𝗱 𝗟𝗲𝗮𝗿𝗻𝗶𝗻𝗴 – Learn with limited labels</a:t>
            </a:r>
            <a:br>
              <a:rPr lang="en-US" dirty="0"/>
            </a:br>
            <a:br>
              <a:rPr lang="en-US" dirty="0"/>
            </a:br>
            <a:r>
              <a:rPr lang="en-US" sz="1200" b="0" i="0" kern="1200" dirty="0">
                <a:solidFill>
                  <a:schemeClr val="tx1"/>
                </a:solidFill>
                <a:effectLst/>
                <a:latin typeface="+mn-lt"/>
                <a:ea typeface="+mn-ea"/>
                <a:cs typeface="+mn-cs"/>
              </a:rPr>
              <a:t>Very useful when labeled data is expensive</a:t>
            </a:r>
            <a:br>
              <a:rPr lang="en-US" dirty="0"/>
            </a:br>
            <a:br>
              <a:rPr lang="en-US" dirty="0"/>
            </a:br>
            <a:r>
              <a:rPr lang="en-US" sz="1200" b="0" i="0" kern="1200" dirty="0">
                <a:solidFill>
                  <a:schemeClr val="tx1"/>
                </a:solidFill>
                <a:effectLst/>
                <a:latin typeface="+mn-lt"/>
                <a:ea typeface="+mn-ea"/>
                <a:cs typeface="+mn-cs"/>
              </a:rPr>
              <a:t>• Self-Training</a:t>
            </a:r>
            <a:br>
              <a:rPr lang="en-US" dirty="0"/>
            </a:br>
            <a:br>
              <a:rPr lang="en-US" dirty="0"/>
            </a:br>
            <a:r>
              <a:rPr lang="en-US" sz="1200" b="0" i="0" kern="1200" dirty="0">
                <a:solidFill>
                  <a:schemeClr val="tx1"/>
                </a:solidFill>
                <a:effectLst/>
                <a:latin typeface="+mn-lt"/>
                <a:ea typeface="+mn-ea"/>
                <a:cs typeface="+mn-cs"/>
              </a:rPr>
              <a:t>• Co-Training</a:t>
            </a:r>
            <a:br>
              <a:rPr lang="en-US" dirty="0"/>
            </a:br>
            <a:br>
              <a:rPr lang="en-US" dirty="0"/>
            </a:br>
            <a:r>
              <a:rPr lang="en-US" sz="1200" b="0" i="0" kern="1200" dirty="0">
                <a:solidFill>
                  <a:schemeClr val="tx1"/>
                </a:solidFill>
                <a:effectLst/>
                <a:latin typeface="+mn-lt"/>
                <a:ea typeface="+mn-ea"/>
                <a:cs typeface="+mn-cs"/>
              </a:rPr>
              <a:t> 𝗥𝗲𝗶𝗻𝗳𝗼𝗿𝗰𝗲𝗺𝗲𝗻𝘁 𝗟𝗲𝗮𝗿𝗻𝗶𝗻𝗴 – Learn by interaction and reward</a:t>
            </a:r>
            <a:br>
              <a:rPr lang="en-US" dirty="0"/>
            </a:br>
            <a:br>
              <a:rPr lang="en-US" dirty="0"/>
            </a:br>
            <a:r>
              <a:rPr lang="en-US" sz="1200" b="0" i="0" kern="1200" dirty="0">
                <a:solidFill>
                  <a:schemeClr val="tx1"/>
                </a:solidFill>
                <a:effectLst/>
                <a:latin typeface="+mn-lt"/>
                <a:ea typeface="+mn-ea"/>
                <a:cs typeface="+mn-cs"/>
              </a:rPr>
              <a:t>Drives robotics, gaming, and decision-making systems</a:t>
            </a:r>
            <a:br>
              <a:rPr lang="en-US" dirty="0"/>
            </a:br>
            <a:br>
              <a:rPr lang="en-US" dirty="0"/>
            </a:br>
            <a:r>
              <a:rPr lang="en-US" sz="1200" b="0" i="0" kern="1200" dirty="0">
                <a:solidFill>
                  <a:schemeClr val="tx1"/>
                </a:solidFill>
                <a:effectLst/>
                <a:latin typeface="+mn-lt"/>
                <a:ea typeface="+mn-ea"/>
                <a:cs typeface="+mn-cs"/>
              </a:rPr>
              <a:t>• Q-Learning</a:t>
            </a:r>
            <a:br>
              <a:rPr lang="en-US" dirty="0"/>
            </a:br>
            <a:br>
              <a:rPr lang="en-US" dirty="0"/>
            </a:br>
            <a:r>
              <a:rPr lang="en-US" sz="1200" b="0" i="0" kern="1200" dirty="0">
                <a:solidFill>
                  <a:schemeClr val="tx1"/>
                </a:solidFill>
                <a:effectLst/>
                <a:latin typeface="+mn-lt"/>
                <a:ea typeface="+mn-ea"/>
                <a:cs typeface="+mn-cs"/>
              </a:rPr>
              <a:t>• Policy Gradient Methods</a:t>
            </a:r>
            <a:br>
              <a:rPr lang="en-US" dirty="0"/>
            </a:br>
            <a:br>
              <a:rPr lang="en-US" dirty="0"/>
            </a:br>
            <a:r>
              <a:rPr lang="en-US" sz="1200" b="0" i="0" kern="1200" dirty="0">
                <a:solidFill>
                  <a:schemeClr val="tx1"/>
                </a:solidFill>
                <a:effectLst/>
                <a:latin typeface="+mn-lt"/>
                <a:ea typeface="+mn-ea"/>
                <a:cs typeface="+mn-cs"/>
              </a:rPr>
              <a:t>• Model-Free vs Model-Based approaches</a:t>
            </a:r>
            <a:br>
              <a:rPr lang="en-US" dirty="0"/>
            </a:br>
            <a:br>
              <a:rPr lang="en-US" dirty="0"/>
            </a:br>
            <a:r>
              <a:rPr lang="en-US" sz="1200" b="0" i="0" kern="1200" dirty="0">
                <a:solidFill>
                  <a:schemeClr val="tx1"/>
                </a:solidFill>
                <a:effectLst/>
                <a:latin typeface="+mn-lt"/>
                <a:ea typeface="+mn-ea"/>
                <a:cs typeface="+mn-cs"/>
              </a:rPr>
              <a:t> 𝗘𝘅𝗽𝗲𝗿𝘁 𝘁𝗶𝗽:</a:t>
            </a:r>
            <a:br>
              <a:rPr lang="en-US" dirty="0"/>
            </a:br>
            <a:br>
              <a:rPr lang="en-US" dirty="0"/>
            </a:br>
            <a:r>
              <a:rPr lang="en-US" sz="1200" b="0" i="0" kern="1200" dirty="0">
                <a:solidFill>
                  <a:schemeClr val="tx1"/>
                </a:solidFill>
                <a:effectLst/>
                <a:latin typeface="+mn-lt"/>
                <a:ea typeface="+mn-ea"/>
                <a:cs typeface="+mn-cs"/>
              </a:rPr>
              <a:t>Don’t choose algorithms in isolation. Always consider:</a:t>
            </a:r>
            <a:br>
              <a:rPr lang="en-US" dirty="0"/>
            </a:br>
            <a:br>
              <a:rPr lang="en-US" dirty="0"/>
            </a:br>
            <a:r>
              <a:rPr lang="en-US" sz="1200" b="0" i="0" kern="1200" dirty="0">
                <a:solidFill>
                  <a:schemeClr val="tx1"/>
                </a:solidFill>
                <a:effectLst/>
                <a:latin typeface="+mn-lt"/>
                <a:ea typeface="+mn-ea"/>
                <a:cs typeface="+mn-cs"/>
              </a:rPr>
              <a:t>• Business objective</a:t>
            </a:r>
            <a:br>
              <a:rPr lang="en-US" dirty="0"/>
            </a:br>
            <a:br>
              <a:rPr lang="en-US" dirty="0"/>
            </a:br>
            <a:r>
              <a:rPr lang="en-US" sz="1200" b="0" i="0" kern="1200" dirty="0">
                <a:solidFill>
                  <a:schemeClr val="tx1"/>
                </a:solidFill>
                <a:effectLst/>
                <a:latin typeface="+mn-lt"/>
                <a:ea typeface="+mn-ea"/>
                <a:cs typeface="+mn-cs"/>
              </a:rPr>
              <a:t>• Data size &amp; quality</a:t>
            </a:r>
            <a:br>
              <a:rPr lang="en-US" dirty="0"/>
            </a:br>
            <a:br>
              <a:rPr lang="en-US" dirty="0"/>
            </a:br>
            <a:r>
              <a:rPr lang="en-US" sz="1200" b="0" i="0" kern="1200" dirty="0">
                <a:solidFill>
                  <a:schemeClr val="tx1"/>
                </a:solidFill>
                <a:effectLst/>
                <a:latin typeface="+mn-lt"/>
                <a:ea typeface="+mn-ea"/>
                <a:cs typeface="+mn-cs"/>
              </a:rPr>
              <a:t>• Interpretability vs performance</a:t>
            </a:r>
            <a:br>
              <a:rPr lang="en-US" dirty="0"/>
            </a:br>
            <a:br>
              <a:rPr lang="en-US" dirty="0"/>
            </a:br>
            <a:r>
              <a:rPr lang="en-US" sz="1200" b="0" i="0" kern="1200" dirty="0">
                <a:solidFill>
                  <a:schemeClr val="tx1"/>
                </a:solidFill>
                <a:effectLst/>
                <a:latin typeface="+mn-lt"/>
                <a:ea typeface="+mn-ea"/>
                <a:cs typeface="+mn-cs"/>
              </a:rPr>
              <a:t>• Deployment constraints</a:t>
            </a:r>
            <a:br>
              <a:rPr lang="en-US" dirty="0"/>
            </a:br>
            <a:br>
              <a:rPr lang="en-US" dirty="0"/>
            </a:br>
            <a:r>
              <a:rPr lang="en-US" sz="1200" b="0" i="0" kern="1200" dirty="0">
                <a:solidFill>
                  <a:schemeClr val="tx1"/>
                </a:solidFill>
                <a:effectLst/>
                <a:latin typeface="+mn-lt"/>
                <a:ea typeface="+mn-ea"/>
                <a:cs typeface="+mn-cs"/>
              </a:rPr>
              <a:t>Mastering these fundamentals builds the foundation for advanced topics like deep learning, LLMs, and agentic AI.</a:t>
            </a:r>
            <a:br>
              <a:rPr lang="en-US" dirty="0"/>
            </a:br>
            <a:br>
              <a:rPr lang="en-US" dirty="0"/>
            </a:br>
            <a:r>
              <a:rPr lang="en-US" sz="1200" b="1" i="0" u="none" strike="noStrike" kern="1200" dirty="0">
                <a:solidFill>
                  <a:schemeClr val="tx1"/>
                </a:solidFill>
                <a:effectLst/>
                <a:latin typeface="+mn-lt"/>
                <a:ea typeface="+mn-ea"/>
                <a:cs typeface="+mn-cs"/>
                <a:hlinkClick r:id="rId5"/>
              </a:rPr>
              <a:t>#Animationcoding</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6"/>
              </a:rPr>
              <a:t>#Azcone</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7"/>
              </a:rPr>
              <a:t>#coding</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8"/>
              </a:rPr>
              <a:t>#development</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9"/>
              </a:rPr>
              <a:t>#programming</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0"/>
              </a:rPr>
              <a:t>#machinelearning</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1"/>
              </a:rPr>
              <a:t>#CodeLife</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2"/>
              </a:rPr>
              <a:t>#code</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3"/>
              </a:rPr>
              <a:t>#Efficiency</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4"/>
              </a:rPr>
              <a:t>#aiphoto</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5"/>
              </a:rPr>
              <a:t>#API</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16"/>
              </a:rPr>
              <a:t>#APIIntegration</a:t>
            </a:r>
            <a:endParaRPr lang="en-US" dirty="0"/>
          </a:p>
        </p:txBody>
      </p:sp>
      <p:sp>
        <p:nvSpPr>
          <p:cNvPr id="4" name="Slide Number Placeholder 3"/>
          <p:cNvSpPr>
            <a:spLocks noGrp="1"/>
          </p:cNvSpPr>
          <p:nvPr>
            <p:ph type="sldNum" sz="quarter" idx="5"/>
          </p:nvPr>
        </p:nvSpPr>
        <p:spPr/>
        <p:txBody>
          <a:bodyPr/>
          <a:lstStyle/>
          <a:p>
            <a:fld id="{3F5F37C9-A976-4096-A195-AAB0D208A037}" type="slidenum">
              <a:rPr lang="en-US" smtClean="0"/>
              <a:t>2</a:t>
            </a:fld>
            <a:endParaRPr lang="en-US"/>
          </a:p>
        </p:txBody>
      </p:sp>
    </p:spTree>
    <p:extLst>
      <p:ext uri="{BB962C8B-B14F-4D97-AF65-F5344CB8AC3E}">
        <p14:creationId xmlns:p14="http://schemas.microsoft.com/office/powerpoint/2010/main" val="991988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A540-F880-CFA6-B245-4FC2966D9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5D8CE3-AC0D-FC20-13B0-6ADE266D0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781BF4-0501-42F7-A6D4-823CEF715124}"/>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985FF00E-BA50-047F-E907-81ADB092C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8273F-495F-BA16-D81E-4BD417C912F7}"/>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2482735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DC58-B8A1-A043-D994-91F991C569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AD00E-CBC8-12E8-2CA3-A644E974E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CC4D9-DDB9-2EF9-5F68-96A53F4B6089}"/>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9339FA4C-A125-282D-DAB2-197D765B4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ADB55-5F79-79FB-E580-B60CEBF165E1}"/>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30626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83F7A-C2F5-314D-D8A9-BA57A0CF59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6EC986-C837-DC13-C0A3-A115F74274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CA871-B997-0976-B929-D2527BE4AF07}"/>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21A35E3F-5405-65A0-5818-7C6C68595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13F3F-2FAA-FC56-E33E-87FF245BE621}"/>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105585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C471-FCA3-03E5-2A93-D8620BF77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43EEBE-A871-D068-C79C-B2B00EB4A9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EADDF-3831-66C3-8A84-53BA9FE36602}"/>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82B26631-7860-3EC1-F2C0-EA480FDA4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FC9E-5331-4EAE-FA51-0D9BFBE502BD}"/>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2958873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99AAF-2243-841F-FAE2-03CF416224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81716A-53F3-5868-A399-70AA2F7AC1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53C97E-F11F-88D1-C5A5-5D181C1602C3}"/>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6B5D10F7-FB8F-F653-4086-EEE659DE4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EBE58-8F33-CDD0-8204-9DC42EFB076F}"/>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25374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EA32-6CFB-5DD9-2C2E-E6A8FF836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1415C4-5432-C5E6-BDD7-E3A54255DF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D14B6A-06D7-3511-CFB1-E516E5036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80A2C5-9DA5-7600-833D-EE116BE8DBD2}"/>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6" name="Footer Placeholder 5">
            <a:extLst>
              <a:ext uri="{FF2B5EF4-FFF2-40B4-BE49-F238E27FC236}">
                <a16:creationId xmlns:a16="http://schemas.microsoft.com/office/drawing/2014/main" id="{8FB099C9-04E6-F26D-760D-EB427B45A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8B30E-E09E-713C-AB3A-D4049117AD28}"/>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2529043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91BF5-A2E9-C1EA-9AFC-5CF48C2536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0058D9-9D24-F627-7A55-0A674FA414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2D8BC4-AC9A-7C96-B8BB-A65C8D2C8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A8847-013B-F5A5-6F23-9DA99E2C50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FFB05-F5F4-E00E-2F05-6F3155ADAD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9EE84A-10BA-1EC7-844E-0A8B33744E32}"/>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8" name="Footer Placeholder 7">
            <a:extLst>
              <a:ext uri="{FF2B5EF4-FFF2-40B4-BE49-F238E27FC236}">
                <a16:creationId xmlns:a16="http://schemas.microsoft.com/office/drawing/2014/main" id="{3E4CCDE3-9E53-9486-3E8B-F072524A1B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5ABE54-9D77-263C-AC68-665B34976070}"/>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195404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4B92-15EE-8171-88C3-E498AF6113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4629BF-AF09-BF32-C63B-D505946C0E89}"/>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4" name="Footer Placeholder 3">
            <a:extLst>
              <a:ext uri="{FF2B5EF4-FFF2-40B4-BE49-F238E27FC236}">
                <a16:creationId xmlns:a16="http://schemas.microsoft.com/office/drawing/2014/main" id="{1CD670EC-CC28-9C6E-79F5-62494DA60F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7759E2-AF37-1C6F-D644-7E1163D46407}"/>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72107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DDE41C-B133-988D-2971-5423F4050F01}"/>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3" name="Footer Placeholder 2">
            <a:extLst>
              <a:ext uri="{FF2B5EF4-FFF2-40B4-BE49-F238E27FC236}">
                <a16:creationId xmlns:a16="http://schemas.microsoft.com/office/drawing/2014/main" id="{1DA52522-F60E-CA7E-21FE-C0637C8986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EF60F-5D45-FC53-4D4B-C478A36F9D8C}"/>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318205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E8E4-721D-E1E6-C9D4-ED935F399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AC7E97-DF01-305B-C1AB-9A0751D0B7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EC22A1-44AA-E652-11EA-9B6C945DE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F602B-F98D-B4A1-3922-1AC5B36A6A7D}"/>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6" name="Footer Placeholder 5">
            <a:extLst>
              <a:ext uri="{FF2B5EF4-FFF2-40B4-BE49-F238E27FC236}">
                <a16:creationId xmlns:a16="http://schemas.microsoft.com/office/drawing/2014/main" id="{85296B62-1349-45CA-3488-7F3540B06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D52DAC-B352-BA82-013D-997A311680DC}"/>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351333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586C-F5FE-6E77-9094-DA57F6BCE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C0ABAE-8CE1-4B9F-27D5-5517D6282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39828B-ABDE-D45A-68A0-A4F631D5E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347DA-A7A5-BE0D-4F10-516C1C459B39}"/>
              </a:ext>
            </a:extLst>
          </p:cNvPr>
          <p:cNvSpPr>
            <a:spLocks noGrp="1"/>
          </p:cNvSpPr>
          <p:nvPr>
            <p:ph type="dt" sz="half" idx="10"/>
          </p:nvPr>
        </p:nvSpPr>
        <p:spPr/>
        <p:txBody>
          <a:bodyPr/>
          <a:lstStyle/>
          <a:p>
            <a:fld id="{4E5604B5-D638-47EE-A538-0CB00877F536}" type="datetimeFigureOut">
              <a:rPr lang="en-US" smtClean="0"/>
              <a:t>2/6/2026</a:t>
            </a:fld>
            <a:endParaRPr lang="en-US"/>
          </a:p>
        </p:txBody>
      </p:sp>
      <p:sp>
        <p:nvSpPr>
          <p:cNvPr id="6" name="Footer Placeholder 5">
            <a:extLst>
              <a:ext uri="{FF2B5EF4-FFF2-40B4-BE49-F238E27FC236}">
                <a16:creationId xmlns:a16="http://schemas.microsoft.com/office/drawing/2014/main" id="{E3A546AE-D162-0A5F-C76D-76C8EB4C6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AD93C9-C40A-9A96-6D83-7F03E34DEFF6}"/>
              </a:ext>
            </a:extLst>
          </p:cNvPr>
          <p:cNvSpPr>
            <a:spLocks noGrp="1"/>
          </p:cNvSpPr>
          <p:nvPr>
            <p:ph type="sldNum" sz="quarter" idx="12"/>
          </p:nvPr>
        </p:nvSpPr>
        <p:spPr/>
        <p:txBody>
          <a:bodyPr/>
          <a:lstStyle/>
          <a:p>
            <a:fld id="{F94B1337-412D-47BD-BB2F-FFACD308D8FD}" type="slidenum">
              <a:rPr lang="en-US" smtClean="0"/>
              <a:t>‹#›</a:t>
            </a:fld>
            <a:endParaRPr lang="en-US"/>
          </a:p>
        </p:txBody>
      </p:sp>
    </p:spTree>
    <p:extLst>
      <p:ext uri="{BB962C8B-B14F-4D97-AF65-F5344CB8AC3E}">
        <p14:creationId xmlns:p14="http://schemas.microsoft.com/office/powerpoint/2010/main" val="20972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353D1-C750-493C-AF92-61B613B59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9C5A02-8CF2-4585-61F3-48A9EBA7A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D6B34-DC50-418C-F77A-06C8684A2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5604B5-D638-47EE-A538-0CB00877F536}" type="datetimeFigureOut">
              <a:rPr lang="en-US" smtClean="0"/>
              <a:t>2/6/2026</a:t>
            </a:fld>
            <a:endParaRPr lang="en-US"/>
          </a:p>
        </p:txBody>
      </p:sp>
      <p:sp>
        <p:nvSpPr>
          <p:cNvPr id="5" name="Footer Placeholder 4">
            <a:extLst>
              <a:ext uri="{FF2B5EF4-FFF2-40B4-BE49-F238E27FC236}">
                <a16:creationId xmlns:a16="http://schemas.microsoft.com/office/drawing/2014/main" id="{270F93A8-4496-F669-8AF0-67002C3CEB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D98231-0062-0C74-4ADC-5744174DDC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4B1337-412D-47BD-BB2F-FFACD308D8FD}" type="slidenum">
              <a:rPr lang="en-US" smtClean="0"/>
              <a:t>‹#›</a:t>
            </a:fld>
            <a:endParaRPr lang="en-US"/>
          </a:p>
        </p:txBody>
      </p:sp>
    </p:spTree>
    <p:extLst>
      <p:ext uri="{BB962C8B-B14F-4D97-AF65-F5344CB8AC3E}">
        <p14:creationId xmlns:p14="http://schemas.microsoft.com/office/powerpoint/2010/main" val="12612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AD95-3453-8594-9DF2-721B0FC755D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C4E0056-C82B-C649-185E-7CA20DEF60A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622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May be a graphic of text that says &quot;1. Flexbox css Centering Techniques: 3 Common Methods .parent { display: flex; jus justify-content: center; align-items: center; height: 200px; Flex lexItem Item 2. CSS Grid Flex Container Simple and fficient SirpleaedeieitrDlayout for 1D layouts. .parent { display: grid; place-items: center; height: 200px; } Grid Item 3. .Absolute Positioning Grid rid Container Concise and powerfu for or layouts. .parent { position: relative; height: 200px; 50% Parent (re ative) 50% .child position: abso bsolute; top: 50%; left: 50%； transform: translate(-50%, 50%, -50%）； Child (absolute) Explicit control, best for specific overlays HEmИ&quot;">
            <a:extLst>
              <a:ext uri="{FF2B5EF4-FFF2-40B4-BE49-F238E27FC236}">
                <a16:creationId xmlns:a16="http://schemas.microsoft.com/office/drawing/2014/main" id="{912BA1D6-756D-704D-1F9A-6BD734F60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518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57BE1-58DC-A72D-2B8C-2A233BEB59A9}"/>
            </a:ext>
          </a:extLst>
        </p:cNvPr>
        <p:cNvGrpSpPr/>
        <p:nvPr/>
      </p:nvGrpSpPr>
      <p:grpSpPr>
        <a:xfrm>
          <a:off x="0" y="0"/>
          <a:ext cx="0" cy="0"/>
          <a:chOff x="0" y="0"/>
          <a:chExt cx="0" cy="0"/>
        </a:xfrm>
      </p:grpSpPr>
    </p:spTree>
    <p:extLst>
      <p:ext uri="{BB962C8B-B14F-4D97-AF65-F5344CB8AC3E}">
        <p14:creationId xmlns:p14="http://schemas.microsoft.com/office/powerpoint/2010/main" val="16541882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761AA-531C-ED23-5B75-B67642610216}"/>
            </a:ext>
          </a:extLst>
        </p:cNvPr>
        <p:cNvGrpSpPr/>
        <p:nvPr/>
      </p:nvGrpSpPr>
      <p:grpSpPr>
        <a:xfrm>
          <a:off x="0" y="0"/>
          <a:ext cx="0" cy="0"/>
          <a:chOff x="0" y="0"/>
          <a:chExt cx="0" cy="0"/>
        </a:xfrm>
      </p:grpSpPr>
    </p:spTree>
    <p:extLst>
      <p:ext uri="{BB962C8B-B14F-4D97-AF65-F5344CB8AC3E}">
        <p14:creationId xmlns:p14="http://schemas.microsoft.com/office/powerpoint/2010/main" val="115204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May be a graphic of text that says &quot;ELEMENTS: BLOCK VS INLINE ELEMENTS INLINE ELEMENTS Starts on a new line Flows within the line Takes up FULL width vs CONTAINER (Full Width) Takes ONLY necessary width Starts on a new line CONTAINER (Text Flow) Takes up full width Respects top/bottom margins padding Does not start on a new line Can contain other block elements inline Takes up only necessary width Does not respect top/bottom margins (usually) Can only contain other inline elements text &lt;div&gt;...&lt;/div&gt; &lt;&gt;...&lt;/p&gt; &lt;h1&gt;...&lt;/h1&gt; &lt;ul&gt;...&lt;/ul&gt; n &lt;.&gt;...く/B&gt; ..&lt;/span&gt; &lt;strong&gt;...&lt;/strong&gt; &lt;strong&gt;... &lt;/strong&gt; &lt;em&gt;...&lt;/em&gt; Thers no start . line a&gt; &lt;/span&gt; estrong&gt; inline sentents cem&gt;. HTML&quot;">
            <a:extLst>
              <a:ext uri="{FF2B5EF4-FFF2-40B4-BE49-F238E27FC236}">
                <a16:creationId xmlns:a16="http://schemas.microsoft.com/office/drawing/2014/main" id="{35C6ED41-2724-9327-BB42-6DA80F675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9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24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May be a graphic of text">
            <a:extLst>
              <a:ext uri="{FF2B5EF4-FFF2-40B4-BE49-F238E27FC236}">
                <a16:creationId xmlns:a16="http://schemas.microsoft.com/office/drawing/2014/main" id="{56BA46C1-32C7-100D-7258-9BDE08033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99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May be a graphic of text that says &quot;css MEDIA QUERIES: A SIMPLE EXPLANATION @media (condition) CSS rules { @media (min-width: (min-w 1025px) @media (max-width: 767px) @media (min-width: 768px) and (max- width: 1024px) DESKTOP (&gt; 1024px) TABLET (768px 1024px) Larger heading MOBILE (&lt; 768px) Mediumheading Medium heading Small Snalheading .containe ner display: flex; h1 font-size: rem; display: grid-template-columns: LUIns: .containe display:block block; ont-size:2.5ren; size: 2.5ren; font-size:1.8rem; color:#ff6b6b; color: #ff6b6b; font-si ze: .8rem; SUMMARY Simply put, Media Queries allow you to apply different CSS rules based on the device's characteristics, like screen width, making your website responsive and adaptable. HTML&quot;">
            <a:extLst>
              <a:ext uri="{FF2B5EF4-FFF2-40B4-BE49-F238E27FC236}">
                <a16:creationId xmlns:a16="http://schemas.microsoft.com/office/drawing/2014/main" id="{901EA3A3-FDB3-82F9-170F-925A5FC25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93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y be an image of diary, ticket stub, blueprint and text">
            <a:extLst>
              <a:ext uri="{FF2B5EF4-FFF2-40B4-BE49-F238E27FC236}">
                <a16:creationId xmlns:a16="http://schemas.microsoft.com/office/drawing/2014/main" id="{991BF946-448A-2F0D-95E4-3CA817C4F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1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23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ay be a graphic of text that says &quot;CSS Grid: 3. Grid Areas &amp; Gaps Header .container { grid-template-areas: -template- &quot;header header&quot; &quot;sidebar content&quot; &quot;footer footer&quot;; Sidebar gap: 20px; } Content .header { grid-area: header; } Footer .sidebar { grid-area: sidebar; } .content { grid-area: content; .Footer { grid-area: footer; Use named areas for layouts and gap to create space between grid cells.&quot;">
            <a:extLst>
              <a:ext uri="{FF2B5EF4-FFF2-40B4-BE49-F238E27FC236}">
                <a16:creationId xmlns:a16="http://schemas.microsoft.com/office/drawing/2014/main" id="{BE40DD63-D774-9D78-35E2-582B2B78B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59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May be a graphic of floor plan, palette and text that says &quot;CSS GRID: SIMPLY BEAUTIFUL GRID CONTAINER (display: (display:grid;) grid;) COLUMN (grid-template-columns) ROW grid-template-rows) GRID ITEM (grid-area) (grid- area) COLUMN (grid-template-columns) PLACEMENT ALIGNMENT AREAS header sidebar grid-template-areas: areas: &quot;header header' &quot;sidebar content' footer footer&quot;; grid- -column: grid-column:1/3; /3; grid-row: 4; footer justify-items: center; align-items: center; footer NAMED AREAS DESIGNED FOR COMPLEX LAYOUTS, MADE SIMPLE. HTML&quot;">
            <a:extLst>
              <a:ext uri="{FF2B5EF4-FFF2-40B4-BE49-F238E27FC236}">
                <a16:creationId xmlns:a16="http://schemas.microsoft.com/office/drawing/2014/main" id="{4C147348-F1FF-3549-4D4D-50766BD6E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1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89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May be a graphic of text that says &quot;CSS Grid: 2. Placing Items on the Grid 1 2 3 4 2 Item A 3 .item-a a { grid-column: olumn: 2/4; 2/ grid-row: 1/3; } 4 1 2 3 4 Position items within the grid using start and end line numbers.&quot;">
            <a:extLst>
              <a:ext uri="{FF2B5EF4-FFF2-40B4-BE49-F238E27FC236}">
                <a16:creationId xmlns:a16="http://schemas.microsoft.com/office/drawing/2014/main" id="{6F55DD88-84D7-7960-20A9-8752E1CD5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May be an image of text that says &quot;css Grid: 1. The Grid Container &amp; Tracks grid-template-columns: 100px 1fr 2fr; Grid Container { display: grid; } 100px 1fr 2fr 100px auto 100px grid-template-rows: 100px auto 100px; Define a container and its columns/rows to create a grid structure.&quot;">
            <a:extLst>
              <a:ext uri="{FF2B5EF4-FFF2-40B4-BE49-F238E27FC236}">
                <a16:creationId xmlns:a16="http://schemas.microsoft.com/office/drawing/2014/main" id="{636FF804-9A15-E1AB-9643-6AFF55006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61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B927E-D9AE-AAB5-C80E-BC8C08121F1F}"/>
            </a:ext>
          </a:extLst>
        </p:cNvPr>
        <p:cNvGrpSpPr/>
        <p:nvPr/>
      </p:nvGrpSpPr>
      <p:grpSpPr>
        <a:xfrm>
          <a:off x="0" y="0"/>
          <a:ext cx="0" cy="0"/>
          <a:chOff x="0" y="0"/>
          <a:chExt cx="0" cy="0"/>
        </a:xfrm>
      </p:grpSpPr>
      <p:pic>
        <p:nvPicPr>
          <p:cNvPr id="65538" name="Picture 2" descr="A guide to CSS Flexbox properties and their visual representations.">
            <a:extLst>
              <a:ext uri="{FF2B5EF4-FFF2-40B4-BE49-F238E27FC236}">
                <a16:creationId xmlns:a16="http://schemas.microsoft.com/office/drawing/2014/main" id="{7B782423-0297-E9E3-6360-2200A225D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1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5A49-60C4-A978-E4E0-0B404A5AE9F8}"/>
            </a:ext>
          </a:extLst>
        </p:cNvPr>
        <p:cNvGrpSpPr/>
        <p:nvPr/>
      </p:nvGrpSpPr>
      <p:grpSpPr>
        <a:xfrm>
          <a:off x="0" y="0"/>
          <a:ext cx="0" cy="0"/>
          <a:chOff x="0" y="0"/>
          <a:chExt cx="0" cy="0"/>
        </a:xfrm>
      </p:grpSpPr>
      <p:pic>
        <p:nvPicPr>
          <p:cNvPr id="1026" name="Picture 2" descr="May be a graphic of text that says &quot;All About Flex Box&quot;">
            <a:extLst>
              <a:ext uri="{FF2B5EF4-FFF2-40B4-BE49-F238E27FC236}">
                <a16:creationId xmlns:a16="http://schemas.microsoft.com/office/drawing/2014/main" id="{1E68704E-B1CC-0495-3FB1-E5A6D9032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0"/>
            <a:ext cx="7072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41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blueprint and text that says &quot;1 2 3 4 4 3 Flex-direction: row 2 1 Flex-direction:row-reverse ex-direction: row-reverse Flex-direction This property is for parent. It allows set change item's direction. 1 2 3 4 4 3 2 1 Flex-direction: column Flex-direction:.column-reverse Flex-direction: column-reverse&quot;">
            <a:extLst>
              <a:ext uri="{FF2B5EF4-FFF2-40B4-BE49-F238E27FC236}">
                <a16:creationId xmlns:a16="http://schemas.microsoft.com/office/drawing/2014/main" id="{4085E307-735C-64C9-7E7C-3508A2623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0"/>
            <a:ext cx="7105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May be a graphic of text that says &quot;Machine Learning Algorithms (Every data scientist must know) Machine Learning Classification Logistic Regression Naive Bayes K-Nearest Neighbors (KNN) Support Vector Machine (SVM Decision Tree Random Forest Regression Linear Regression Ridge Regression Lasso Regression Machine Learning Dimensionality Reduction Principal Component Analysis (PCA) Independent Component Analysis (ICA) Association Rule Mining Apriori Algorithm FP FP-Growth Anomaly Detection Z-score (Statistical Method) Isolation Forest Semi-Supervised Learning Self-Training Co-Training Reinforcement Learning Model-Free Policy Gradient Methods Q-Learning Co-Training Q-Learning Policy Gradient Methods Known Environment Model&quot;">
            <a:extLst>
              <a:ext uri="{FF2B5EF4-FFF2-40B4-BE49-F238E27FC236}">
                <a16:creationId xmlns:a16="http://schemas.microsoft.com/office/drawing/2014/main" id="{599EE4CD-3992-5769-4E05-6FB867E26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0"/>
            <a:ext cx="5499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437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y be a graphic of text that says &quot;1 2 3 4 4 4 3 2 1 Flex-wrap: wrap -Flex-wrap:wrap-reverse Flex-wrap: wrap-reverse Flex-wrap -wrap This allow you to wrap the items and prevent overflow 1 2 3 4 Flex-wrap: nowrap (default)&quot;">
            <a:extLst>
              <a:ext uri="{FF2B5EF4-FFF2-40B4-BE49-F238E27FC236}">
                <a16:creationId xmlns:a16="http://schemas.microsoft.com/office/drawing/2014/main" id="{FF6F7669-5157-D7E5-4E7F-F7443B932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288" y="0"/>
            <a:ext cx="7081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77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y be a graphic of text that says &quot;justify- justify-content content This is used to align items in the x axis or horizontal axis. justify-content:flex-start justify-content: flex-start flex-start- (justify Liustitfy-content:flex-end Cjustify-content:flex-end content: flex-end justify-content: justify-content:cente content: center justify-content:space-between justify-content: space-between justify-content:space-around justify-content: space-around justify-content: justify-content:space-evenly -content: space-evenly&quot;">
            <a:extLst>
              <a:ext uri="{FF2B5EF4-FFF2-40B4-BE49-F238E27FC236}">
                <a16:creationId xmlns:a16="http://schemas.microsoft.com/office/drawing/2014/main" id="{A9AECDE8-D718-F7CE-0253-CF2B68E9C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0"/>
            <a:ext cx="711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74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y be a graphic of text that says &quot;align-items:flex-start(de flex- align-items: flex-start (defult) align-items: align-items:flex-end flex-end align-items items This is used to align items in Y axis or vertical axis. IIII align-items:strech align-items: strech align-items:center align-items: center TOxE Teχr.. Tex align-items:baseline align-items: baseline&quot;">
            <a:extLst>
              <a:ext uri="{FF2B5EF4-FFF2-40B4-BE49-F238E27FC236}">
                <a16:creationId xmlns:a16="http://schemas.microsoft.com/office/drawing/2014/main" id="{AB3C407D-4BD3-10F0-19AE-C7E838997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813" y="0"/>
            <a:ext cx="7062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48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 graphic of blueprint and text that says &quot;Flex-grow As the name suggests flex- flex-grow grow is used to increase grow item's width in proportion to occupy the space. 1 1 1 flex-grow:1(defaut* 1 (default) flex-grow: 1 2 1 flex-grow:2 2 131 3 1 1 1 flex-grow:3 3 flex-grow:3&quot;">
            <a:extLst>
              <a:ext uri="{FF2B5EF4-FFF2-40B4-BE49-F238E27FC236}">
                <a16:creationId xmlns:a16="http://schemas.microsoft.com/office/drawing/2014/main" id="{CA59CDB2-E377-E09D-9136-9E33D7130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0"/>
            <a:ext cx="7326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43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y be a graphic of text that says &quot;Flex-shrink This shrinks or decrease the width of item in proportions to occupy the space. 1 1 1 1 flex-shrink: flex-shrink:1(default)_ (default) 2 1 flex-shrink: 2 2 1 3 1 flex-shrink: 3&quot;">
            <a:extLst>
              <a:ext uri="{FF2B5EF4-FFF2-40B4-BE49-F238E27FC236}">
                <a16:creationId xmlns:a16="http://schemas.microsoft.com/office/drawing/2014/main" id="{545FAD96-507B-28B7-586E-02B3E87EE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0"/>
            <a:ext cx="709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1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y be a graphic of text that says &quot;align-self self This property allow to align item individually. You can set different align position for each item. align-self: flex-start align-self: älign-self:flex-end flex-end This is Flex shorthand for flex grow, flex shrink and flex basis.&quot;">
            <a:extLst>
              <a:ext uri="{FF2B5EF4-FFF2-40B4-BE49-F238E27FC236}">
                <a16:creationId xmlns:a16="http://schemas.microsoft.com/office/drawing/2014/main" id="{F568923F-28FD-91B9-C05A-846E94B3E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0"/>
            <a:ext cx="709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60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y be a graphic of text that says &quot;Flex-basis This defines the default size of an element before distributing the space among items. You can give fixed lengths like(100p, 20rem) or you can use auto value. auto means take value from width width'and and height property. 100px 200px 50pK flex-basis: 200px- Flex- Flex-flow flow This is the shorthand for flex-direction flex- and flex-wrap. The default value is container{ flex flow: row nowr ap; You can see the first value for this property id flex-direction and second is for -.&quot;">
            <a:extLst>
              <a:ext uri="{FF2B5EF4-FFF2-40B4-BE49-F238E27FC236}">
                <a16:creationId xmlns:a16="http://schemas.microsoft.com/office/drawing/2014/main" id="{D82A66BE-5A53-11FB-ED4A-2B99634C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25" y="0"/>
            <a:ext cx="7016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18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79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May be a graphic of floor plan and text that says &quot;CSs DISPLAY PROPERTY: A Visual Guide display: block Div (Full Width) display: inline Div (Full Width) flows normally, span span and span side-by-side. sit Starts on new line, takes up full width. e.g. &lt;div&gt;, No new line, only takes necessary width. e.g., &lt;span&gt;, display: flex Flex Item Item Item display: inline-block Item Btn Btn Btn Flexible layout, one-dimensional (row column). Great for alignment. Inline flow, but allows width/height. e.g., &lt;button&gt;, &lt;input&gt;. display: grid Cell Cell display: none Cell 3 Cell 4 Visible Element Two-dimensional layout, rows and columns. Precise placement. Completely removes element from document flow. Takes space. HTИ&quot;">
            <a:extLst>
              <a:ext uri="{FF2B5EF4-FFF2-40B4-BE49-F238E27FC236}">
                <a16:creationId xmlns:a16="http://schemas.microsoft.com/office/drawing/2014/main" id="{0D31FDDF-3291-DCAA-E93C-C70524E92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0"/>
            <a:ext cx="5719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May be a graphic of text">
            <a:extLst>
              <a:ext uri="{FF2B5EF4-FFF2-40B4-BE49-F238E27FC236}">
                <a16:creationId xmlns:a16="http://schemas.microsoft.com/office/drawing/2014/main" id="{DE36A7CA-A704-6535-42B1-19C325368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93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y be a graphic of text">
            <a:extLst>
              <a:ext uri="{FF2B5EF4-FFF2-40B4-BE49-F238E27FC236}">
                <a16:creationId xmlns:a16="http://schemas.microsoft.com/office/drawing/2014/main" id="{5C548D99-904B-DC79-A454-0E413E7A4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490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May be a graphic of text">
            <a:extLst>
              <a:ext uri="{FF2B5EF4-FFF2-40B4-BE49-F238E27FC236}">
                <a16:creationId xmlns:a16="http://schemas.microsoft.com/office/drawing/2014/main" id="{BB445DD7-A426-4761-1E34-34B925774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603" y="0"/>
            <a:ext cx="5780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3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descr="May be a graphic of text that says &quot;CSS MARGIN SHORTHAND 1 2 3 4 //all sides margin: 20px; 5 //Vertical Horizontal margin: 10px 30px; 7 Top Horizontal Bottom margin: 5px 15px 25px; 9 10 11 12 // Top Right Bottom Left margin: 2px 4px 8p 16px; CSS MARGIN LONGHAND 1 2 3 Equivalent to margin: 2px 4px 8px 16px; */ margin-top: 2px; margin-right: 4px; margin-bottom: 8px; margin-left: 16px; 5 HTML&quot;">
            <a:extLst>
              <a:ext uri="{FF2B5EF4-FFF2-40B4-BE49-F238E27FC236}">
                <a16:creationId xmlns:a16="http://schemas.microsoft.com/office/drawing/2014/main" id="{F16B51E6-B8DF-4A5D-9173-D33FF0DD1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May be a graphic of text that says &quot;… CSS PADDING SHORTHAND 1/* Applies to all sides padding: 20px; 5 6 Vertical| Horizontal padding: 10px 30px; * 8 Top Horizontal Bottom padding: 5px 15px 25px; 10 11 Top Right Bottom Left padding: 2px 4px 8px 16px; CSS PADDING LONGHAND Equivalent to padding: 2px 4px 8px 16px; padding-top 2px; padding-right: padding- 4px; padding-bottom: padding- -bottom: 8pχ; 5 padding- 16px; 28 HTML&quot;">
            <a:extLst>
              <a:ext uri="{FF2B5EF4-FFF2-40B4-BE49-F238E27FC236}">
                <a16:creationId xmlns:a16="http://schemas.microsoft.com/office/drawing/2014/main" id="{0C103DB7-4752-AA35-1A01-BA3D3C9B1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8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45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 photo description available.">
            <a:extLst>
              <a:ext uri="{FF2B5EF4-FFF2-40B4-BE49-F238E27FC236}">
                <a16:creationId xmlns:a16="http://schemas.microsoft.com/office/drawing/2014/main" id="{13C1D672-A6FB-4D5A-27F1-A88304977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320" y="-21336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2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photo description available.">
            <a:extLst>
              <a:ext uri="{FF2B5EF4-FFF2-40B4-BE49-F238E27FC236}">
                <a16:creationId xmlns:a16="http://schemas.microsoft.com/office/drawing/2014/main" id="{18619226-2ECE-789F-A163-5007EC446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May be a graphic of text that says &quot;CSS O MODEL MARGIN BO (Space outside the border, separ rates elements) padding-top padding-top top CONTENT Ox (The actual content, e.g., text, mage) အ်ောင် Dere →←ー→ border- width width PADDING O (Space between content and border, inside the element) BORDER Ox (The boundary around the padding and content) margin-bottom margin bottom Brief Explanation: The CSS Box Model is fundamental concept where every element is treated as rectangular box with layers. It dictates the element's total size by adding content dimensions, padding, border, and margin. 一品 HTML&quot;">
            <a:extLst>
              <a:ext uri="{FF2B5EF4-FFF2-40B4-BE49-F238E27FC236}">
                <a16:creationId xmlns:a16="http://schemas.microsoft.com/office/drawing/2014/main" id="{098B9B12-3E80-5743-4272-9C0187247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4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y be a graphic of ‎text that says &quot;‎CSS BOX MODEL MARGIN Box (Space outside the border, separates elements) border-top top borde padding-top uepи6лew 田！ left padding-l CONTENT Bo (The actual content, -g., text, image) border- nargin-rich margin-right right width با PADDING BOX (Space between content and border, inside the element) BORDER BO (The boundary around the padding and content) margin-bottom -bottom margin Brief Explanation: The CSS Box Model is fundamental concept where every element is treated as rectangular box with layers. It dictates the element's total size by adding content dimensions, padding, border, and margin.‎&quot;‎">
            <a:extLst>
              <a:ext uri="{FF2B5EF4-FFF2-40B4-BE49-F238E27FC236}">
                <a16:creationId xmlns:a16="http://schemas.microsoft.com/office/drawing/2014/main" id="{6DF092CE-7436-E544-585E-97585994A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30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C5C8-0C17-6125-5EA8-92EEE7F9DE13}"/>
            </a:ext>
          </a:extLst>
        </p:cNvPr>
        <p:cNvGrpSpPr/>
        <p:nvPr/>
      </p:nvGrpSpPr>
      <p:grpSpPr>
        <a:xfrm>
          <a:off x="0" y="0"/>
          <a:ext cx="0" cy="0"/>
          <a:chOff x="0" y="0"/>
          <a:chExt cx="0" cy="0"/>
        </a:xfrm>
      </p:grpSpPr>
      <p:pic>
        <p:nvPicPr>
          <p:cNvPr id="6148" name="Picture 4" descr="May be a graphic of text">
            <a:extLst>
              <a:ext uri="{FF2B5EF4-FFF2-40B4-BE49-F238E27FC236}">
                <a16:creationId xmlns:a16="http://schemas.microsoft.com/office/drawing/2014/main" id="{4C1664D5-8664-6323-F5F0-D4597BF28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44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600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95B3A-8B9F-46FF-6FA9-B16771A0B7F1}"/>
            </a:ext>
          </a:extLst>
        </p:cNvPr>
        <p:cNvGrpSpPr/>
        <p:nvPr/>
      </p:nvGrpSpPr>
      <p:grpSpPr>
        <a:xfrm>
          <a:off x="0" y="0"/>
          <a:ext cx="0" cy="0"/>
          <a:chOff x="0" y="0"/>
          <a:chExt cx="0" cy="0"/>
        </a:xfrm>
      </p:grpSpPr>
      <p:pic>
        <p:nvPicPr>
          <p:cNvPr id="7172" name="Picture 4" descr="May be a graphic of text that says &quot;SIMPLY EXPLAINING CSS :has() PSEUDO-CLASS The Relational Selector &amp; &quot;Parent Selector&quot; CHILD ELEMENT img) PARENT ELEMENT :has() lets you style PARENT based on what's INSIDE or NEXT to it. SYNTAX CONCEPT STYLES Example: card .card:has(img) solid MATCHED! KEY USE CASES Parent based Descendant Parent based on Sibling .article:has( highlight) #f0f8ff; Logical Operations h2:has(+ p.intro) nargin-bottom: article ipsum specific highlights red; H2 heading immediately removed bottom' class Style parent contains specific child. Email element it's followed by specific sibling. (chaining) conditions. LESS JAVASCRIPT: need query parent nodes. BENEFITS DYNAMIC STYLING: Respond DOM changes instantly. CLEANER CODE: More and maintainable CSS.&quot;">
            <a:extLst>
              <a:ext uri="{FF2B5EF4-FFF2-40B4-BE49-F238E27FC236}">
                <a16:creationId xmlns:a16="http://schemas.microsoft.com/office/drawing/2014/main" id="{60D98FC3-3E50-0E9B-6015-EDC8F106B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933" y="0"/>
            <a:ext cx="5743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May be a graphic of text that says &quot;cSs Comments: Your Code's &quot;Sticky Notes&quot; /* This is a CSS comment Ignored by browser. No visual effect. This sa t-shirt h1 { color: color:blue; blue; Make the heading blue */ font-size: 2em; Inline comment for specific property. Visual Analogy: Adds context, but doesn't change the actual item. CSS Code: Syntax uses to start and / to end. Goal: Leave notes for yourself or other developers without affecting the webpage's appearance. HTML&quot;">
            <a:extLst>
              <a:ext uri="{FF2B5EF4-FFF2-40B4-BE49-F238E27FC236}">
                <a16:creationId xmlns:a16="http://schemas.microsoft.com/office/drawing/2014/main" id="{010A4F21-471C-F5CE-4334-2EB4EB2E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28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16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ay be a graphic of map and text that says &quot;User's 's Viewpoint Ο 山源 HTML Higher values bring elements forward. z-index: 1 (In Front) Lower values push elements backward. z-index: 0 (Default, (Default,Auto) Auto) Negative values go behind the default layer. z-index only works on positioned elements (e.g.,relative, (e.g., absolute, z-index:-1 -1 fixed, sticky) (Behind) blue-box{ { position: absolute; z-index: z-i -1; .green-box { position: ion: relative; z-index: 0; .yellow-box { position: absolute; z-index:1; 1;&quot;">
            <a:extLst>
              <a:ext uri="{FF2B5EF4-FFF2-40B4-BE49-F238E27FC236}">
                <a16:creationId xmlns:a16="http://schemas.microsoft.com/office/drawing/2014/main" id="{B6839878-2554-B62C-E6A2-83E7B3A6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May be a graphic of text">
            <a:extLst>
              <a:ext uri="{FF2B5EF4-FFF2-40B4-BE49-F238E27FC236}">
                <a16:creationId xmlns:a16="http://schemas.microsoft.com/office/drawing/2014/main" id="{C8D3834C-66A9-F2EE-331B-36B7E58D7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98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May be a graphic of text">
            <a:extLst>
              <a:ext uri="{FF2B5EF4-FFF2-40B4-BE49-F238E27FC236}">
                <a16:creationId xmlns:a16="http://schemas.microsoft.com/office/drawing/2014/main" id="{71457B94-F13A-5097-7E05-2F731EAB4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May be a graphic of text that says &quot;10 BEGINNER HTML CSS PROJECTS BUILD LEARN PERSONAL PORTFOLIO WEBSITE showcase with 'About Me', 'Contact' sections. button, SIMPLE LANDING PAGE page with hero mage, basic features section. interface with Delete' buttons. RESPONSIVE NAVIGATION BAR header that transforms hamburger menu smaller screens. PRODUCT CARD DESIGN element image, title, price, Cart' button with hover effect. TRIBUTE PAGE dedicated honoring person timeline. subject FORM with input fields and toggle IMAGE GALLERY FLEXBOX esponsive grid images that column based on screen PRICING TABLE Comparative table with different plans (Basic, ,Premium), features and prices. FORM (STATIC) with name, email, message textarea, submit button (visual&quot;">
            <a:extLst>
              <a:ext uri="{FF2B5EF4-FFF2-40B4-BE49-F238E27FC236}">
                <a16:creationId xmlns:a16="http://schemas.microsoft.com/office/drawing/2014/main" id="{A5192B96-5A4E-CCDB-6844-759162A3F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0"/>
            <a:ext cx="4651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6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7F616-FE5F-B688-F47E-8E03A7BBC5D4}"/>
            </a:ext>
          </a:extLst>
        </p:cNvPr>
        <p:cNvGrpSpPr/>
        <p:nvPr/>
      </p:nvGrpSpPr>
      <p:grpSpPr>
        <a:xfrm>
          <a:off x="0" y="0"/>
          <a:ext cx="0" cy="0"/>
          <a:chOff x="0" y="0"/>
          <a:chExt cx="0" cy="0"/>
        </a:xfrm>
      </p:grpSpPr>
      <p:pic>
        <p:nvPicPr>
          <p:cNvPr id="49154" name="Picture 2" descr="May be a graphic of text that says &quot;TYPES OF WEB PAGE LAYOUTS 1. SINGLE 1.SINGLECOLUMN COLUMN Linear, r,mobile-friendly flow. 2. TWO COLUMN (Left Sidebar) Navigation/linkso on left, content on right. 3. TWO COLUMN (Right Sidebar) Content left, secondary info on right. 4. THREE COLUMN Complex content, multiple navigation menus. 5. F-SHAPE LAYOUT Follows natural ye scanning pattern. 6. Z-SHAPE LAYOUT Guides eye through key points na a path. 7. GRID LAYOUT Organized, block-based structure. 8. 8. MASONRY LAYOUT Dynamic, pinboard-style arrangement. 9. ASYMMETRICALI LAYOUT Creative, e,non-traditional, balanced visually.&quot;">
            <a:extLst>
              <a:ext uri="{FF2B5EF4-FFF2-40B4-BE49-F238E27FC236}">
                <a16:creationId xmlns:a16="http://schemas.microsoft.com/office/drawing/2014/main" id="{AF239EF9-E7C8-95AD-016F-33B9E5253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375" y="0"/>
            <a:ext cx="5681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66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8E7B-BB46-2A09-25E9-41EB837CD597}"/>
            </a:ext>
          </a:extLst>
        </p:cNvPr>
        <p:cNvGrpSpPr/>
        <p:nvPr/>
      </p:nvGrpSpPr>
      <p:grpSpPr>
        <a:xfrm>
          <a:off x="0" y="0"/>
          <a:ext cx="0" cy="0"/>
          <a:chOff x="0" y="0"/>
          <a:chExt cx="0" cy="0"/>
        </a:xfrm>
      </p:grpSpPr>
      <p:pic>
        <p:nvPicPr>
          <p:cNvPr id="44034" name="Picture 2" descr="May be a graphic of text that says &quot;Web Developer Skills BASIC FRAMEWORK 5 HTML 3 css B Bootstrap JS JavaScript React.js Angular.js Vue.js MySQL DESIGN BACKEND ? Python MySQL Ps Figma php php Photoshop Java PHP Xd Adobe XD&quot;">
            <a:extLst>
              <a:ext uri="{FF2B5EF4-FFF2-40B4-BE49-F238E27FC236}">
                <a16:creationId xmlns:a16="http://schemas.microsoft.com/office/drawing/2014/main" id="{5BA3990A-00E3-5D6B-F70F-EF224C394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88" y="0"/>
            <a:ext cx="6980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900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D5D28-C3CD-D97F-1AA5-5B9060CBF15A}"/>
            </a:ext>
          </a:extLst>
        </p:cNvPr>
        <p:cNvGrpSpPr/>
        <p:nvPr/>
      </p:nvGrpSpPr>
      <p:grpSpPr>
        <a:xfrm>
          <a:off x="0" y="0"/>
          <a:ext cx="0" cy="0"/>
          <a:chOff x="0" y="0"/>
          <a:chExt cx="0" cy="0"/>
        </a:xfrm>
      </p:grpSpPr>
      <p:pic>
        <p:nvPicPr>
          <p:cNvPr id="1026" name="Picture 2" descr="May be a graphic of text that says &quot;CSS POSITIONING postition: relative; position: absolute; postion: sticky; position: fixed; Learn all in one place position: static; Use Cases&quot;">
            <a:extLst>
              <a:ext uri="{FF2B5EF4-FFF2-40B4-BE49-F238E27FC236}">
                <a16:creationId xmlns:a16="http://schemas.microsoft.com/office/drawing/2014/main" id="{5FB6738C-4D90-0A3A-C5B1-ED7B75690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225" y="0"/>
            <a:ext cx="65579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539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 graphic of text that says &quot;RELATIVE &amp; ABSOLUTE HTML &lt;div class= &lt;h1&gt;I am parent div&lt;/h1&gt; &lt;div class= childl 1child&quot;&gt;&lt;2&gt;I'm I'm Child 1&lt;/h2&gt;&lt;/div&gt; dLv&gt; &lt;div class child2 child&quot;&gt;&lt;2&gt; m Child 2&lt;/h2&gt;&lt;/div&gt; &lt;/div&gt; CSS parent { position: posit width: height: border: I am parent div .child{ purple; I'm child 2 background: red; Here, we have positioned parent element as RELATIVE and the child elements as position ABSOLUTE. Let's Apply top, right, bottom, left properties now! OUTPUT WITHOUT POSITIONING CHILD&quot;">
            <a:extLst>
              <a:ext uri="{FF2B5EF4-FFF2-40B4-BE49-F238E27FC236}">
                <a16:creationId xmlns:a16="http://schemas.microsoft.com/office/drawing/2014/main" id="{7AAC925C-1CE1-AEAC-6B85-E67772E28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0"/>
            <a:ext cx="6608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46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A89C-86A9-C141-883D-EA4A91A7D8EB}"/>
            </a:ext>
          </a:extLst>
        </p:cNvPr>
        <p:cNvGrpSpPr/>
        <p:nvPr/>
      </p:nvGrpSpPr>
      <p:grpSpPr>
        <a:xfrm>
          <a:off x="0" y="0"/>
          <a:ext cx="0" cy="0"/>
          <a:chOff x="0" y="0"/>
          <a:chExt cx="0" cy="0"/>
        </a:xfrm>
      </p:grpSpPr>
      <p:pic>
        <p:nvPicPr>
          <p:cNvPr id="3074" name="Picture 2" descr="May be a graphic of text that says &quot;… .child1 { top: left: CSS CsS .child2 right: bottom: RELATIVE &amp; ABSOLUTE Top 100px I am parent div Relative 50px I'm child 1 Left Right 50px I'm child 2 100px Absolute Bottom&quot;">
            <a:extLst>
              <a:ext uri="{FF2B5EF4-FFF2-40B4-BE49-F238E27FC236}">
                <a16:creationId xmlns:a16="http://schemas.microsoft.com/office/drawing/2014/main" id="{71DC727C-AC5C-200E-46C9-C093C0FB2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6700" y="0"/>
            <a:ext cx="6578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5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1A7B7-B668-18B3-4CA4-1FA3E332DEED}"/>
            </a:ext>
          </a:extLst>
        </p:cNvPr>
        <p:cNvGrpSpPr/>
        <p:nvPr/>
      </p:nvGrpSpPr>
      <p:grpSpPr>
        <a:xfrm>
          <a:off x="0" y="0"/>
          <a:ext cx="0" cy="0"/>
          <a:chOff x="0" y="0"/>
          <a:chExt cx="0" cy="0"/>
        </a:xfrm>
      </p:grpSpPr>
      <p:pic>
        <p:nvPicPr>
          <p:cNvPr id="4098" name="Picture 2" descr="May be a graphic of text that says &quot;CENTERING ITEMS CENTERING A DIV IN CSS IS NOW TOO EASY WITH POSITIONS relative absolute CSS absolute; box{ position: top: 50%; left: 50%; transform: ranslate 50%, 50%);&quot;">
            <a:extLst>
              <a:ext uri="{FF2B5EF4-FFF2-40B4-BE49-F238E27FC236}">
                <a16:creationId xmlns:a16="http://schemas.microsoft.com/office/drawing/2014/main" id="{FA1531D0-30FA-FAAC-A9B2-38E0C3DA6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763" y="0"/>
            <a:ext cx="6592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783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A2672-C9F0-2D33-57F9-FAB382764C6E}"/>
            </a:ext>
          </a:extLst>
        </p:cNvPr>
        <p:cNvGrpSpPr/>
        <p:nvPr/>
      </p:nvGrpSpPr>
      <p:grpSpPr>
        <a:xfrm>
          <a:off x="0" y="0"/>
          <a:ext cx="0" cy="0"/>
          <a:chOff x="0" y="0"/>
          <a:chExt cx="0" cy="0"/>
        </a:xfrm>
      </p:grpSpPr>
      <p:pic>
        <p:nvPicPr>
          <p:cNvPr id="5122" name="Picture 2" descr="May be a graphic of text that says &quot;POSITION: STATIC; HTML elements are positioned static by default. Static positioned elements are not affected by the top, bottom, left, and right properties. WHEN TO USE STATIC?? The only reason you would ever set an element to position: static; is to forcefully remove some positioning that got applied to an element outside of your control. Quick Recap Use cases&quot;">
            <a:extLst>
              <a:ext uri="{FF2B5EF4-FFF2-40B4-BE49-F238E27FC236}">
                <a16:creationId xmlns:a16="http://schemas.microsoft.com/office/drawing/2014/main" id="{76BD1AC2-D175-3639-73EB-6B9BE0E1D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0"/>
            <a:ext cx="6904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66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7A8AA-0E32-13CD-AA1F-1D23D9426253}"/>
            </a:ext>
          </a:extLst>
        </p:cNvPr>
        <p:cNvGrpSpPr/>
        <p:nvPr/>
      </p:nvGrpSpPr>
      <p:grpSpPr>
        <a:xfrm>
          <a:off x="0" y="0"/>
          <a:ext cx="0" cy="0"/>
          <a:chOff x="0" y="0"/>
          <a:chExt cx="0" cy="0"/>
        </a:xfrm>
      </p:grpSpPr>
      <p:pic>
        <p:nvPicPr>
          <p:cNvPr id="8194" name="Picture 2" descr="May be a graphic of text that says &quot;FOR BADGES DEVE LOPERS COMMUNITY .badge Aditya Web Developer Developers Community ............ .card csS .card{ position:relative; relative; position: badge position: position:absolute; absolute; right:-10px; -10px; ight top: -10px;&quot;">
            <a:extLst>
              <a:ext uri="{FF2B5EF4-FFF2-40B4-BE49-F238E27FC236}">
                <a16:creationId xmlns:a16="http://schemas.microsoft.com/office/drawing/2014/main" id="{F2220FB6-15F3-E69B-C778-B1338C0B5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3" y="0"/>
            <a:ext cx="6696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495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7796-6F76-77CE-D5EB-1E9471F17C06}"/>
            </a:ext>
          </a:extLst>
        </p:cNvPr>
        <p:cNvGrpSpPr/>
        <p:nvPr/>
      </p:nvGrpSpPr>
      <p:grpSpPr>
        <a:xfrm>
          <a:off x="0" y="0"/>
          <a:ext cx="0" cy="0"/>
          <a:chOff x="0" y="0"/>
          <a:chExt cx="0" cy="0"/>
        </a:xfrm>
      </p:grpSpPr>
      <p:pic>
        <p:nvPicPr>
          <p:cNvPr id="6146" name="Picture 2" descr="May be a graphic of text">
            <a:extLst>
              <a:ext uri="{FF2B5EF4-FFF2-40B4-BE49-F238E27FC236}">
                <a16:creationId xmlns:a16="http://schemas.microsoft.com/office/drawing/2014/main" id="{CC3128E4-ED09-9BB0-407D-CE6ED5C89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0"/>
            <a:ext cx="660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376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7A38D-4DB8-A8C7-C33D-3A109EF0DEA3}"/>
            </a:ext>
          </a:extLst>
        </p:cNvPr>
        <p:cNvGrpSpPr/>
        <p:nvPr/>
      </p:nvGrpSpPr>
      <p:grpSpPr>
        <a:xfrm>
          <a:off x="0" y="0"/>
          <a:ext cx="0" cy="0"/>
          <a:chOff x="0" y="0"/>
          <a:chExt cx="0" cy="0"/>
        </a:xfrm>
      </p:grpSpPr>
      <p:pic>
        <p:nvPicPr>
          <p:cNvPr id="7170" name="Picture 2" descr="May be a graphic of text that says &quot;QUICK RECAP STATIC RELATIVE RELATIVE ABSOLUTE FIXED BROWSER BROWSER BROWSER BROWSER Use secases cases&quot;">
            <a:extLst>
              <a:ext uri="{FF2B5EF4-FFF2-40B4-BE49-F238E27FC236}">
                <a16:creationId xmlns:a16="http://schemas.microsoft.com/office/drawing/2014/main" id="{8E7B71F8-2F3A-8815-FD2D-970E5A4F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438" y="0"/>
            <a:ext cx="6713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157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y be a graphic of text that says &quot;CS$ cSS FLEXBOX CHEAT SHEET SWIPEFORMORE SWIPE FOR MORE&quot;">
            <a:extLst>
              <a:ext uri="{FF2B5EF4-FFF2-40B4-BE49-F238E27FC236}">
                <a16:creationId xmlns:a16="http://schemas.microsoft.com/office/drawing/2014/main" id="{0FC9A6D1-CF93-587B-194D-8FE2F21B4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293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ACB-2047-975B-913C-EE0CB23AF6F9}"/>
            </a:ext>
          </a:extLst>
        </p:cNvPr>
        <p:cNvGrpSpPr/>
        <p:nvPr/>
      </p:nvGrpSpPr>
      <p:grpSpPr>
        <a:xfrm>
          <a:off x="0" y="0"/>
          <a:ext cx="0" cy="0"/>
          <a:chOff x="0" y="0"/>
          <a:chExt cx="0" cy="0"/>
        </a:xfrm>
      </p:grpSpPr>
      <p:pic>
        <p:nvPicPr>
          <p:cNvPr id="10242" name="Picture 2" descr="May be an image of text that says &quot;ALIGN, SPACE, AND BUILD BUILDLAYOUTSWITH LAYOUTS WITH CONFIDENCE&quot;">
            <a:extLst>
              <a:ext uri="{FF2B5EF4-FFF2-40B4-BE49-F238E27FC236}">
                <a16:creationId xmlns:a16="http://schemas.microsoft.com/office/drawing/2014/main" id="{577C75BC-9F1B-C83D-A10A-2EEFA2946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B9D76-6B3C-DA43-B1A8-BCFDBAFC63C4}"/>
            </a:ext>
          </a:extLst>
        </p:cNvPr>
        <p:cNvGrpSpPr/>
        <p:nvPr/>
      </p:nvGrpSpPr>
      <p:grpSpPr>
        <a:xfrm>
          <a:off x="0" y="0"/>
          <a:ext cx="0" cy="0"/>
          <a:chOff x="0" y="0"/>
          <a:chExt cx="0" cy="0"/>
        </a:xfrm>
      </p:grpSpPr>
      <p:pic>
        <p:nvPicPr>
          <p:cNvPr id="14338" name="Picture 2" descr="May be a graphic of blueprint, floor plan and text that says &quot;CSs BORDER-RADIUS: RADIUS: A SIMPLE GUIDE 1. THE BASICS (Single Value Rounds All Corners) border-radius: 0; border-radius: 10px; border border-radius: -radius: 50%; (on a square) TL 2. INDIVIDUAL CORNERS (Four Values Clockwise) TR border-radius: 10px 30px 15px 5px; BL BR 3. ELLIPTICAL CORNERS (Horizontal Vertical) border-radius: 60px/ 30px; A4 PRINT&quot;">
            <a:extLst>
              <a:ext uri="{FF2B5EF4-FFF2-40B4-BE49-F238E27FC236}">
                <a16:creationId xmlns:a16="http://schemas.microsoft.com/office/drawing/2014/main" id="{35D78D68-450B-07D6-3CBE-DF20424C1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30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ay be an image of text that says &quot;CSS Core Properties: Borders 1. border- (thickness) e.g., 2px, medium, thick. 2. border-st style (type)- e.g., solid, dashed, dotted, double, none. (Required!) 3. border- (color)- e.g., blue, #ffoooo, rgb(0,255,0). Must have style for border to show! solid: dashed dotted: Shorthand Syntax: border: border: [width] [style] [color]; 1 1 1 2px solid red; Individual Sides: border- -top: border- right border- -bottom border- -left&quot;">
            <a:extLst>
              <a:ext uri="{FF2B5EF4-FFF2-40B4-BE49-F238E27FC236}">
                <a16:creationId xmlns:a16="http://schemas.microsoft.com/office/drawing/2014/main" id="{5B727D78-F394-FDDD-0BC3-25CF45A41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4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36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0851-AB8A-F211-4F3A-641440950776}"/>
            </a:ext>
          </a:extLst>
        </p:cNvPr>
        <p:cNvGrpSpPr/>
        <p:nvPr/>
      </p:nvGrpSpPr>
      <p:grpSpPr>
        <a:xfrm>
          <a:off x="0" y="0"/>
          <a:ext cx="0" cy="0"/>
          <a:chOff x="0" y="0"/>
          <a:chExt cx="0" cy="0"/>
        </a:xfrm>
      </p:grpSpPr>
      <p:pic>
        <p:nvPicPr>
          <p:cNvPr id="11266" name="Picture 2" descr="May be a graphic of ‎text that says &quot;‎A VISUAL ILLUSTRATION CSS FLEXBOX CHEAT SHEET 玉 Enable Flexbox container neK; Flex Direction ት Justify Content 電團一|車 ··| cokamn-1evarse stari cemter Align tems rpжe- betwees 三 Flex Wrap les-start start ្ន៍ center Fer-end en-end baseline Gap Flex Item Properties IDpn; N ਏે 20px; 新 fle-shrink: וו Align Self NlexBa Basis: 200pa auto Order flea-start centec flez-end stretch 已 Axis Reminder MainAxis justify contersa CrossAnis alion-l n-ibems MAIN AXI5 CROSS 1 1R Row Hortmantal 1 Columin Verticall Codeflare‎&quot;‎">
            <a:extLst>
              <a:ext uri="{FF2B5EF4-FFF2-40B4-BE49-F238E27FC236}">
                <a16:creationId xmlns:a16="http://schemas.microsoft.com/office/drawing/2014/main" id="{B9A3B72D-28D2-9ECD-8240-CA3E1D99C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29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82A1C-AACA-3906-26BC-937B3C6CD7D1}"/>
            </a:ext>
          </a:extLst>
        </p:cNvPr>
        <p:cNvGrpSpPr/>
        <p:nvPr/>
      </p:nvGrpSpPr>
      <p:grpSpPr>
        <a:xfrm>
          <a:off x="0" y="0"/>
          <a:ext cx="0" cy="0"/>
          <a:chOff x="0" y="0"/>
          <a:chExt cx="0" cy="0"/>
        </a:xfrm>
      </p:grpSpPr>
      <p:pic>
        <p:nvPicPr>
          <p:cNvPr id="12290" name="Picture 2" descr="May be a graphic of text that says &quot;3. 3.Flex Wrap Controls whether items wrap. flex-wrap: nowrap; flex-wrap: wrap; flex-wrap: wrap-reverse; default ault Shorthand: flex-flow: row wrap; 4. Justify Content (Main Axis) Aligns items horizontally (row) or vertically (column). justify-content: flex-start; justify-content: lex-end; justify-content: justify- content: center; between; justify-content: S space- around; justify-content: space space-evenly; Ly; Codeflare 2&quot;">
            <a:extLst>
              <a:ext uri="{FF2B5EF4-FFF2-40B4-BE49-F238E27FC236}">
                <a16:creationId xmlns:a16="http://schemas.microsoft.com/office/drawing/2014/main" id="{1C13CE5B-4EA8-E74F-9907-E5ED968F8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01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2B30A-D6CF-A506-EB74-B34F1ED2E27D}"/>
            </a:ext>
          </a:extLst>
        </p:cNvPr>
        <p:cNvGrpSpPr/>
        <p:nvPr/>
      </p:nvGrpSpPr>
      <p:grpSpPr>
        <a:xfrm>
          <a:off x="0" y="0"/>
          <a:ext cx="0" cy="0"/>
          <a:chOff x="0" y="0"/>
          <a:chExt cx="0" cy="0"/>
        </a:xfrm>
      </p:grpSpPr>
      <p:pic>
        <p:nvPicPr>
          <p:cNvPr id="13314" name="Picture 2" descr="May be a graphic of text that says &quot;5. Align Items (Cross Axis) Aligns items perpendicular to main axis. default align-items: stretch; align-items: align flex-start; align-items: flex-end; align-items: center; align align-items: items: baseline; 6. Align Content (Multi-line Only) Works only when wrapping. align-content: align-content: align-content: align-content: align-content: align-content: align-content: stretch; flex-start; flex-end; center; space-between; tween; space-around; space-evenly; Codeflare 3&quot;">
            <a:extLst>
              <a:ext uri="{FF2B5EF4-FFF2-40B4-BE49-F238E27FC236}">
                <a16:creationId xmlns:a16="http://schemas.microsoft.com/office/drawing/2014/main" id="{D6978E0B-EDBC-A6F3-940C-6F8A688C8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333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6C99-3DC8-1591-2E78-1891D18BBF77}"/>
            </a:ext>
          </a:extLst>
        </p:cNvPr>
        <p:cNvGrpSpPr/>
        <p:nvPr/>
      </p:nvGrpSpPr>
      <p:grpSpPr>
        <a:xfrm>
          <a:off x="0" y="0"/>
          <a:ext cx="0" cy="0"/>
          <a:chOff x="0" y="0"/>
          <a:chExt cx="0" cy="0"/>
        </a:xfrm>
      </p:grpSpPr>
      <p:pic>
        <p:nvPicPr>
          <p:cNvPr id="14338" name="Picture 2" descr="May be a graphic of text that says &quot;Flex Shrink Controls how items shrink. .item&amp; { flex-shrink: 0; } Flex Basis Defines initial size. .item{ { flex-basis: 200px; } © Codeflare 5&quot;">
            <a:extLst>
              <a:ext uri="{FF2B5EF4-FFF2-40B4-BE49-F238E27FC236}">
                <a16:creationId xmlns:a16="http://schemas.microsoft.com/office/drawing/2014/main" id="{CF2141E5-13B2-8DCD-ACB2-2DA236660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38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69C92-848A-DBC8-5AD5-40E787CFAC74}"/>
            </a:ext>
          </a:extLst>
        </p:cNvPr>
        <p:cNvGrpSpPr/>
        <p:nvPr/>
      </p:nvGrpSpPr>
      <p:grpSpPr>
        <a:xfrm>
          <a:off x="0" y="0"/>
          <a:ext cx="0" cy="0"/>
          <a:chOff x="0" y="0"/>
          <a:chExt cx="0" cy="0"/>
        </a:xfrm>
      </p:grpSpPr>
      <p:pic>
        <p:nvPicPr>
          <p:cNvPr id="15362" name="Picture 2" descr="May be a graphic of text that says &quot;Flex (Shorthand) flex: 1; flex: 1 1 flex: 0 0 /* grow */ auto; 200px; 9. Align Self (Override Individual Item) align-self: align-self: align-self: align-self: align-self: align-self: auto; flex-start; flex-end; center; baseline; ine; stretch; © Codeflare&quot;">
            <a:extLst>
              <a:ext uri="{FF2B5EF4-FFF2-40B4-BE49-F238E27FC236}">
                <a16:creationId xmlns:a16="http://schemas.microsoft.com/office/drawing/2014/main" id="{9EDF0C6B-D68B-11D2-EC5A-EDEEBA6DF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67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10196-1F09-96F0-7B84-5C1F93BAB934}"/>
            </a:ext>
          </a:extLst>
        </p:cNvPr>
        <p:cNvGrpSpPr/>
        <p:nvPr/>
      </p:nvGrpSpPr>
      <p:grpSpPr>
        <a:xfrm>
          <a:off x="0" y="0"/>
          <a:ext cx="0" cy="0"/>
          <a:chOff x="0" y="0"/>
          <a:chExt cx="0" cy="0"/>
        </a:xfrm>
      </p:grpSpPr>
      <p:pic>
        <p:nvPicPr>
          <p:cNvPr id="16386" name="Picture 2" descr="May be a graphic of text that says &quot;10. Order Controls visual order. .item{ { order: } 2; Common Flexbox Layout Patterns 11. Center Everything .container { display: flex; justify- justify-content: content: center: align-items: center; } o Codeflare 7&quot;">
            <a:extLst>
              <a:ext uri="{FF2B5EF4-FFF2-40B4-BE49-F238E27FC236}">
                <a16:creationId xmlns:a16="http://schemas.microsoft.com/office/drawing/2014/main" id="{65856734-9E6E-0A2F-0662-244E398CF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937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9E66D-05FE-3865-A435-D84ECC0DAE29}"/>
            </a:ext>
          </a:extLst>
        </p:cNvPr>
        <p:cNvGrpSpPr/>
        <p:nvPr/>
      </p:nvGrpSpPr>
      <p:grpSpPr>
        <a:xfrm>
          <a:off x="0" y="0"/>
          <a:ext cx="0" cy="0"/>
          <a:chOff x="0" y="0"/>
          <a:chExt cx="0" cy="0"/>
        </a:xfrm>
      </p:grpSpPr>
      <p:pic>
        <p:nvPicPr>
          <p:cNvPr id="17410" name="Picture 2" descr="May be a graphic of text that says &quot;12. Navbar Layout ··· .container { display: flex; justif justify-content: space-between; align-items: center; } 13. Equal Width Columns .item { flex: 1; } © Codeflare 8&quot;">
            <a:extLst>
              <a:ext uri="{FF2B5EF4-FFF2-40B4-BE49-F238E27FC236}">
                <a16:creationId xmlns:a16="http://schemas.microsoft.com/office/drawing/2014/main" id="{BD0A8704-5949-9C87-7DEB-175C20389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62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FA5F6-2EA8-1147-9DD0-175648D48EC1}"/>
            </a:ext>
          </a:extLst>
        </p:cNvPr>
        <p:cNvGrpSpPr/>
        <p:nvPr/>
      </p:nvGrpSpPr>
      <p:grpSpPr>
        <a:xfrm>
          <a:off x="0" y="0"/>
          <a:ext cx="0" cy="0"/>
          <a:chOff x="0" y="0"/>
          <a:chExt cx="0" cy="0"/>
        </a:xfrm>
      </p:grpSpPr>
      <p:pic>
        <p:nvPicPr>
          <p:cNvPr id="18434" name="Picture 2" descr="May be a graphic of text">
            <a:extLst>
              <a:ext uri="{FF2B5EF4-FFF2-40B4-BE49-F238E27FC236}">
                <a16:creationId xmlns:a16="http://schemas.microsoft.com/office/drawing/2014/main" id="{EF93844A-A81C-340A-BE1F-C0AED9CF3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27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AB041-1A96-EC81-8F10-DB6CFD392EFF}"/>
            </a:ext>
          </a:extLst>
        </p:cNvPr>
        <p:cNvGrpSpPr/>
        <p:nvPr/>
      </p:nvGrpSpPr>
      <p:grpSpPr>
        <a:xfrm>
          <a:off x="0" y="0"/>
          <a:ext cx="0" cy="0"/>
          <a:chOff x="0" y="0"/>
          <a:chExt cx="0" cy="0"/>
        </a:xfrm>
      </p:grpSpPr>
      <p:pic>
        <p:nvPicPr>
          <p:cNvPr id="19458" name="Picture 2" descr="May be an image of text that says &quot;7. Gap (Spacing Between Between Items) gap: 10px; row-gap: 20px; column-gap: co 15px; 8. Flex Item Properties Flex Grow Controls how much an item grows. .item { flex-grow: } 1;&quot;">
            <a:extLst>
              <a:ext uri="{FF2B5EF4-FFF2-40B4-BE49-F238E27FC236}">
                <a16:creationId xmlns:a16="http://schemas.microsoft.com/office/drawing/2014/main" id="{D6AD5ED5-C2DE-22BE-1586-CBD30897F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924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E2E27-809A-2100-3E43-7091AA59A2C9}"/>
            </a:ext>
          </a:extLst>
        </p:cNvPr>
        <p:cNvGrpSpPr/>
        <p:nvPr/>
      </p:nvGrpSpPr>
      <p:grpSpPr>
        <a:xfrm>
          <a:off x="0" y="0"/>
          <a:ext cx="0" cy="0"/>
          <a:chOff x="0" y="0"/>
          <a:chExt cx="0" cy="0"/>
        </a:xfrm>
      </p:grpSpPr>
      <p:pic>
        <p:nvPicPr>
          <p:cNvPr id="20482" name="Picture 2" descr="May be a graphic of text that says &quot;39 GIT COMMANDS (you must know) LIKE SAVE SHARE&quot;">
            <a:extLst>
              <a:ext uri="{FF2B5EF4-FFF2-40B4-BE49-F238E27FC236}">
                <a16:creationId xmlns:a16="http://schemas.microsoft.com/office/drawing/2014/main" id="{17AE61FB-CCAA-9AF0-2EA3-7F05ED17E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9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May be a graphic of text that says &quot;CSs BORDERS: Properties, Styles, and Shorthand Example Element with a 5px double border Border Properties (Longhand) border-width: thin medium Individual Sides &amp; Shorthand thick 2px border-top: .5em border-style border-right: solid dashed dotted double groove ridge inset outset border-bottom: none border-color: lor: border-left: #FF0000 rgb(0,0,255) Shorthand Property border: [width] [style] [colorl; border-width: 4px; border-style: solid; border-color: #3498db; { border: 2px dashed #e74c3c; Visual Guide to CSS Borders High Quality Reference .&quot;">
            <a:extLst>
              <a:ext uri="{FF2B5EF4-FFF2-40B4-BE49-F238E27FC236}">
                <a16:creationId xmlns:a16="http://schemas.microsoft.com/office/drawing/2014/main" id="{41F0EDBD-B46C-D9FA-3F09-2D0344DF3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832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B37C-8203-B831-12B6-6EB6A1C5183A}"/>
            </a:ext>
          </a:extLst>
        </p:cNvPr>
        <p:cNvGrpSpPr/>
        <p:nvPr/>
      </p:nvGrpSpPr>
      <p:grpSpPr>
        <a:xfrm>
          <a:off x="0" y="0"/>
          <a:ext cx="0" cy="0"/>
          <a:chOff x="0" y="0"/>
          <a:chExt cx="0" cy="0"/>
        </a:xfrm>
      </p:grpSpPr>
      <p:pic>
        <p:nvPicPr>
          <p:cNvPr id="21506" name="Picture 2">
            <a:extLst>
              <a:ext uri="{FF2B5EF4-FFF2-40B4-BE49-F238E27FC236}">
                <a16:creationId xmlns:a16="http://schemas.microsoft.com/office/drawing/2014/main" id="{87A042AA-E44B-1EBE-A00D-E250B3399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0"/>
            <a:ext cx="6051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820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2FB0-12E5-BB8D-429A-F29BF3A8C70E}"/>
            </a:ext>
          </a:extLst>
        </p:cNvPr>
        <p:cNvGrpSpPr/>
        <p:nvPr/>
      </p:nvGrpSpPr>
      <p:grpSpPr>
        <a:xfrm>
          <a:off x="0" y="0"/>
          <a:ext cx="0" cy="0"/>
          <a:chOff x="0" y="0"/>
          <a:chExt cx="0" cy="0"/>
        </a:xfrm>
      </p:grpSpPr>
      <p:pic>
        <p:nvPicPr>
          <p:cNvPr id="22530" name="Picture 2" descr="May be a graphic of text that says &quot;Branching and Merging git branch Lists or creates a new branch git branch feature- feature-branch branch git checkout: Switches between branches or restores files git checkout feature-br branch git switch: Switches branches git switch feature-branck git merge: Combines changes from one branch into another git merge feature-branch feature- git cherry-pick: Applies specific commits from one branch to another git cherry-pick &lt;commit-hash&gt; LIKE SAVE SHARE 03 &gt;&gt;&quot;">
            <a:extLst>
              <a:ext uri="{FF2B5EF4-FFF2-40B4-BE49-F238E27FC236}">
                <a16:creationId xmlns:a16="http://schemas.microsoft.com/office/drawing/2014/main" id="{D8EA68EC-A08D-5B43-0832-BD380F1AD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0"/>
            <a:ext cx="6051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1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F5D89-B0BE-A218-0ED0-E860B293C590}"/>
            </a:ext>
          </a:extLst>
        </p:cNvPr>
        <p:cNvGrpSpPr/>
        <p:nvPr/>
      </p:nvGrpSpPr>
      <p:grpSpPr>
        <a:xfrm>
          <a:off x="0" y="0"/>
          <a:ext cx="0" cy="0"/>
          <a:chOff x="0" y="0"/>
          <a:chExt cx="0" cy="0"/>
        </a:xfrm>
      </p:grpSpPr>
      <p:pic>
        <p:nvPicPr>
          <p:cNvPr id="23554" name="Picture 2">
            <a:extLst>
              <a:ext uri="{FF2B5EF4-FFF2-40B4-BE49-F238E27FC236}">
                <a16:creationId xmlns:a16="http://schemas.microsoft.com/office/drawing/2014/main" id="{B80E5C63-B69D-DA31-4CE9-B518D5A8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0"/>
            <a:ext cx="6065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7469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E8DD6-8438-E7E4-881D-4E4F37962C89}"/>
            </a:ext>
          </a:extLst>
        </p:cNvPr>
        <p:cNvGrpSpPr/>
        <p:nvPr/>
      </p:nvGrpSpPr>
      <p:grpSpPr>
        <a:xfrm>
          <a:off x="0" y="0"/>
          <a:ext cx="0" cy="0"/>
          <a:chOff x="0" y="0"/>
          <a:chExt cx="0" cy="0"/>
        </a:xfrm>
      </p:grpSpPr>
      <p:pic>
        <p:nvPicPr>
          <p:cNvPr id="24578" name="Picture 2" descr="May be an image of text that says &quot;Stashing Stashing&amp;Cleaning &amp; Cleaning git stash Save uncommitted changes git stash git stash pop Applies &amp; removes stashed changes git stash op git stash list: Lists all stashes git stash list emoves untracked files git clean -f LIKESAVSHARE LIKE SAVE SHARE 05 &gt;&gt;&gt;&quot;">
            <a:extLst>
              <a:ext uri="{FF2B5EF4-FFF2-40B4-BE49-F238E27FC236}">
                <a16:creationId xmlns:a16="http://schemas.microsoft.com/office/drawing/2014/main" id="{82C4A37D-FA78-E69F-4B2D-937C923FA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236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E8D6-008F-2A0F-9DA0-983CB556FEC5}"/>
            </a:ext>
          </a:extLst>
        </p:cNvPr>
        <p:cNvGrpSpPr/>
        <p:nvPr/>
      </p:nvGrpSpPr>
      <p:grpSpPr>
        <a:xfrm>
          <a:off x="0" y="0"/>
          <a:ext cx="0" cy="0"/>
          <a:chOff x="0" y="0"/>
          <a:chExt cx="0" cy="0"/>
        </a:xfrm>
      </p:grpSpPr>
      <p:pic>
        <p:nvPicPr>
          <p:cNvPr id="25602" name="Picture 2" descr="May be a doodle of text that says &quot;Tagging git tag Creates α tag for a commit git tag -α v1.0 -m &quot;Version 1.0&quot; git tag-d: Deletes a tag git tag -d v1.0 git push --tags Pushes tags to remote repository git push origin --tags LIKE SAVE LIKESAVSHARE SHARE 06 (&gt;&gt;&gt;&gt; &gt;&gt;&gt;&quot;">
            <a:extLst>
              <a:ext uri="{FF2B5EF4-FFF2-40B4-BE49-F238E27FC236}">
                <a16:creationId xmlns:a16="http://schemas.microsoft.com/office/drawing/2014/main" id="{E6C98EA4-B560-D36B-7539-0A86E7C1D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934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A2036-437F-347A-BE4F-A8EBC96458B1}"/>
            </a:ext>
          </a:extLst>
        </p:cNvPr>
        <p:cNvGrpSpPr/>
        <p:nvPr/>
      </p:nvGrpSpPr>
      <p:grpSpPr>
        <a:xfrm>
          <a:off x="0" y="0"/>
          <a:ext cx="0" cy="0"/>
          <a:chOff x="0" y="0"/>
          <a:chExt cx="0" cy="0"/>
        </a:xfrm>
      </p:grpSpPr>
      <p:pic>
        <p:nvPicPr>
          <p:cNvPr id="26626" name="Picture 2">
            <a:extLst>
              <a:ext uri="{FF2B5EF4-FFF2-40B4-BE49-F238E27FC236}">
                <a16:creationId xmlns:a16="http://schemas.microsoft.com/office/drawing/2014/main" id="{432484B8-E520-F1B9-E7D5-0CEE0CE65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706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43F72-DEA4-9AD6-7866-20AD091A213D}"/>
            </a:ext>
          </a:extLst>
        </p:cNvPr>
        <p:cNvGrpSpPr/>
        <p:nvPr/>
      </p:nvGrpSpPr>
      <p:grpSpPr>
        <a:xfrm>
          <a:off x="0" y="0"/>
          <a:ext cx="0" cy="0"/>
          <a:chOff x="0" y="0"/>
          <a:chExt cx="0" cy="0"/>
        </a:xfrm>
      </p:grpSpPr>
      <p:pic>
        <p:nvPicPr>
          <p:cNvPr id="27650" name="Picture 2" descr="May be a graphic of text that says &quot;GitHub-Specific Specific Commands gh auth login Logs into GitHub via the command line gh auth login gh repo clone: Clones a GitHub repository gh repo clone user/repo gh issue list Lists issues in a GitHub repository gh issue list gh pr create: Creates α pull request on GitHub gh pr create --title &quot;New Feature&quot; body &quot;Description of the feature&quot; gh repo create: Creates α new GitHub repository gh repo create my-repo LIKE SAVE SHARE 08&quot;">
            <a:extLst>
              <a:ext uri="{FF2B5EF4-FFF2-40B4-BE49-F238E27FC236}">
                <a16:creationId xmlns:a16="http://schemas.microsoft.com/office/drawing/2014/main" id="{38923784-F1CA-FFB4-8210-FB7D1CF1C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0"/>
            <a:ext cx="6057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02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0C37-DF2C-0D75-1E05-8A1DD9C5F220}"/>
            </a:ext>
          </a:extLst>
        </p:cNvPr>
        <p:cNvGrpSpPr/>
        <p:nvPr/>
      </p:nvGrpSpPr>
      <p:grpSpPr>
        <a:xfrm>
          <a:off x="0" y="0"/>
          <a:ext cx="0" cy="0"/>
          <a:chOff x="0" y="0"/>
          <a:chExt cx="0" cy="0"/>
        </a:xfrm>
      </p:grpSpPr>
      <p:pic>
        <p:nvPicPr>
          <p:cNvPr id="28674" name="Picture 2" descr="May be a graphic of text that says &quot;Basic Commands git config: Configures user settings, such as name &amp; email git config --global user.name &quot;Your Name&quot; git log Shows the commit history git log git show: Displays detailed information about α specific commit git show &lt;commit-hash&gt; git diff Shows changes between the working directory, &amp; the staging area git add file.txt commits git reset: Unstages changes commits or resets git reset HEAD file.txt LIKE SAVE SHARE 02 &gt;&gt;&gt;&quot;">
            <a:extLst>
              <a:ext uri="{FF2B5EF4-FFF2-40B4-BE49-F238E27FC236}">
                <a16:creationId xmlns:a16="http://schemas.microsoft.com/office/drawing/2014/main" id="{2979C7A3-2A1A-6400-ADD0-37D32107D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225" y="0"/>
            <a:ext cx="6051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907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y be an image of text that says 'Insanely Useful CSS Tools You Must Know Save it! Saveit! it 3'">
            <a:extLst>
              <a:ext uri="{FF2B5EF4-FFF2-40B4-BE49-F238E27FC236}">
                <a16:creationId xmlns:a16="http://schemas.microsoft.com/office/drawing/2014/main" id="{74672F59-FD42-735A-6A41-1F0788BDF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86" y="447472"/>
            <a:ext cx="5564619" cy="6192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y be an image of text that says 'OI. CSS Pro Rather than focusing on a specific area such as shadows or grids, it's a full CSS editor that can generate CSS code for you. Tryithee licerse Gatitnow BECOTE BecomeaCSSPro a cSS Pro itnjprdioiienmssr Tryyourdesigni editorthat to ospeed.jo njust Pro'sbrowser extension &gt;G Getnow oI-.eo csspro.com'">
            <a:extLst>
              <a:ext uri="{FF2B5EF4-FFF2-40B4-BE49-F238E27FC236}">
                <a16:creationId xmlns:a16="http://schemas.microsoft.com/office/drawing/2014/main" id="{D22F1976-54E3-97F2-5F21-576FEE721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7472"/>
            <a:ext cx="5839839" cy="619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84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9EBF3-2F81-93B7-9FC5-32666DF149A2}"/>
            </a:ext>
          </a:extLst>
        </p:cNvPr>
        <p:cNvGrpSpPr/>
        <p:nvPr/>
      </p:nvGrpSpPr>
      <p:grpSpPr>
        <a:xfrm>
          <a:off x="0" y="0"/>
          <a:ext cx="0" cy="0"/>
          <a:chOff x="0" y="0"/>
          <a:chExt cx="0" cy="0"/>
        </a:xfrm>
      </p:grpSpPr>
      <p:pic>
        <p:nvPicPr>
          <p:cNvPr id="3074" name="Picture 2" descr="May be an image of text that says '02. CsS Scan CSS Scan is a much faster and more user user-friendly alternative to your web browser's &quot;Inspect Element&quot; tool. css Sean 4.0 The fastest and easiest way to check and copy CSS ® #yourself o 3 page Goodbye &quot;Inspect Element* -Check eCs Cssof Sof elemen youh uhow over,in nstantly, ande dcepy Pyit entire single 00 5xro34% wte13mpente279 getcssscan.com'">
            <a:extLst>
              <a:ext uri="{FF2B5EF4-FFF2-40B4-BE49-F238E27FC236}">
                <a16:creationId xmlns:a16="http://schemas.microsoft.com/office/drawing/2014/main" id="{94B57778-21A4-6F2D-1E2C-61DA46D6C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98" y="350194"/>
            <a:ext cx="5653027" cy="61576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y be an image of text that says '03. CSS Layout Generator This tool has some unique layouts, while still giving you the ability to customize everything according to your needs. CSS Generatar Select Template 125 ABOUT 3=3 HolyGrall Sicebar Peacer MaiFooter IniteRows เลช Iinite Plone รักโ้วย วลร จำักแลสต Arsas BawWas PRSpace Plferaring5p0 #Remaining Spece Saperate layout.bradwoods.io'">
            <a:extLst>
              <a:ext uri="{FF2B5EF4-FFF2-40B4-BE49-F238E27FC236}">
                <a16:creationId xmlns:a16="http://schemas.microsoft.com/office/drawing/2014/main" id="{E7B1F7D5-656C-A040-4F13-8FC90FA50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50195"/>
            <a:ext cx="5747101" cy="615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38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May be a graphic of text that says &quot;1. Border Width CSS Border Styles: A Simple Guide 2. Border Style 3. Border Color solid border border-style: solid; dashed border-style: dashed; dotted border- border-style: dotted; double borde border-style: double; groove border-style: border- groove; ridge border-style: ridge; inset border-style: inset; outset border-style: border- outset; none border-style: none;&quot;">
            <a:extLst>
              <a:ext uri="{FF2B5EF4-FFF2-40B4-BE49-F238E27FC236}">
                <a16:creationId xmlns:a16="http://schemas.microsoft.com/office/drawing/2014/main" id="{D8A99976-6464-9A85-EFD9-420BD5EA0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04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05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3B313-812A-0EB1-55EB-E3A359E85761}"/>
            </a:ext>
          </a:extLst>
        </p:cNvPr>
        <p:cNvGrpSpPr/>
        <p:nvPr/>
      </p:nvGrpSpPr>
      <p:grpSpPr>
        <a:xfrm>
          <a:off x="0" y="0"/>
          <a:ext cx="0" cy="0"/>
          <a:chOff x="0" y="0"/>
          <a:chExt cx="0" cy="0"/>
        </a:xfrm>
      </p:grpSpPr>
      <p:pic>
        <p:nvPicPr>
          <p:cNvPr id="2" name="Picture 6">
            <a:extLst>
              <a:ext uri="{FF2B5EF4-FFF2-40B4-BE49-F238E27FC236}">
                <a16:creationId xmlns:a16="http://schemas.microsoft.com/office/drawing/2014/main" id="{A6FB99FD-471D-E9CE-7165-5EE91E389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09" y="306699"/>
            <a:ext cx="5897679" cy="62354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y be a graphic of text that says '05. MagicPattern MagicPattern's CSS Background Patterns tool is a really handy CSS tool for generating all different types of pure CSS backgrounds for your designs. MagicPattern sOC 5SPATTERNS Css Background Patterns Besurful are background p3aTи лa you bucar ጎሔሕያ actualy yourp prajects! Createdy raptis 2Product Back adk alor: Day Fror Fiort Colar ٥ Opacity: Spacing: Weny @magipatendein'">
            <a:extLst>
              <a:ext uri="{FF2B5EF4-FFF2-40B4-BE49-F238E27FC236}">
                <a16:creationId xmlns:a16="http://schemas.microsoft.com/office/drawing/2014/main" id="{8E02B8D2-238D-D854-1BFE-A3510F842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834" y="306699"/>
            <a:ext cx="5897679" cy="624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056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7DB21-7857-683D-41A5-73F8EDFB0B40}"/>
            </a:ext>
          </a:extLst>
        </p:cNvPr>
        <p:cNvGrpSpPr/>
        <p:nvPr/>
      </p:nvGrpSpPr>
      <p:grpSpPr>
        <a:xfrm>
          <a:off x="0" y="0"/>
          <a:ext cx="0" cy="0"/>
          <a:chOff x="0" y="0"/>
          <a:chExt cx="0" cy="0"/>
        </a:xfrm>
      </p:grpSpPr>
      <p:pic>
        <p:nvPicPr>
          <p:cNvPr id="5122" name="Picture 2" descr="May be a graphic of text that says '06. Haikei Haikei is a handy CSS tool that helps you generate unique SVG design assets via a simple web app. Ready to use with your design tools and workflow. haşkei Benerators Pricing Blog Share free Generate unique SVG design assets Halhisanapggang weba generate stunning visua sual content visa designt d workt low. your Start designing for free hajkei haikei.app'">
            <a:extLst>
              <a:ext uri="{FF2B5EF4-FFF2-40B4-BE49-F238E27FC236}">
                <a16:creationId xmlns:a16="http://schemas.microsoft.com/office/drawing/2014/main" id="{F68F4B50-E4B9-BED2-9E79-678E0621A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50" y="388823"/>
            <a:ext cx="5835450" cy="60803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y be an image of text that says '07. Tailscan Tailscan helps you build and debug Tailwind-based websites right from inside your browser. using Tailwind CSS you'll love this tool. If you're Tailscan Home Features Pricing Blog Resources Support MyAccount The ultimate tool for Tailwind cSS Build, design and debug y your Tail ailwind website visually with IthTalscan,ightwihinthebrowse withir inthebrowser browser. right rynthispag page Usad BetTallscannow now HC 000ctherdrvelopers พ่องปฎาลาร แู ซ่นธา Never miss Nevermissthe.cacheagain. the cache again. 心出X tailscan.com'">
            <a:extLst>
              <a:ext uri="{FF2B5EF4-FFF2-40B4-BE49-F238E27FC236}">
                <a16:creationId xmlns:a16="http://schemas.microsoft.com/office/drawing/2014/main" id="{205C4D86-2757-3B0B-73A9-C7EC8A64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967" y="388258"/>
            <a:ext cx="5810656" cy="608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20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E457-9198-AE3C-69BA-0907056C4C11}"/>
            </a:ext>
          </a:extLst>
        </p:cNvPr>
        <p:cNvGrpSpPr/>
        <p:nvPr/>
      </p:nvGrpSpPr>
      <p:grpSpPr>
        <a:xfrm>
          <a:off x="0" y="0"/>
          <a:ext cx="0" cy="0"/>
          <a:chOff x="0" y="0"/>
          <a:chExt cx="0" cy="0"/>
        </a:xfrm>
      </p:grpSpPr>
      <p:pic>
        <p:nvPicPr>
          <p:cNvPr id="6146" name="Picture 2" descr="May be an image of text that says '08. Omatsuri Omatsuri is not a single CSS tool, per se. Rather, it's a collection of multiple open-source CSS tools that you can use for a variety of different CSS tasks. Omatsuri Opensarebromereco.toeg Opensourcebrowsert sforeverydayuse Thsprejectisapenseure Thisprejec isapenseute Trianglegenerator Color Colorshades generator Gradien Gradientgenerator tor 5VG J8X omatsuri.app'">
            <a:extLst>
              <a:ext uri="{FF2B5EF4-FFF2-40B4-BE49-F238E27FC236}">
                <a16:creationId xmlns:a16="http://schemas.microsoft.com/office/drawing/2014/main" id="{BEE94FF7-D8A5-CF1A-530B-5B13DF852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39" y="486383"/>
            <a:ext cx="5311789" cy="5865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677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A7E0F-7D3E-B619-EC40-29FC014AF32B}"/>
            </a:ext>
          </a:extLst>
        </p:cNvPr>
        <p:cNvGrpSpPr/>
        <p:nvPr/>
      </p:nvGrpSpPr>
      <p:grpSpPr>
        <a:xfrm>
          <a:off x="0" y="0"/>
          <a:ext cx="0" cy="0"/>
          <a:chOff x="0" y="0"/>
          <a:chExt cx="0" cy="0"/>
        </a:xfrm>
      </p:grpSpPr>
      <p:pic>
        <p:nvPicPr>
          <p:cNvPr id="7170" name="Picture 2" descr="May be an image of text that says '5 Amazing CSS Tools To Make Your Life Easier ㅋ'">
            <a:extLst>
              <a:ext uri="{FF2B5EF4-FFF2-40B4-BE49-F238E27FC236}">
                <a16:creationId xmlns:a16="http://schemas.microsoft.com/office/drawing/2014/main" id="{1801E0CD-07E2-0565-EF64-67C0150C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75" y="222939"/>
            <a:ext cx="6216193" cy="64121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y be an image of text that says 'If you're a Web Developer, you know that a well well-crafted CSS can transform any website into a stunning visual experience. Here are some Amazing CSS tools that can make your CSS writing easier, faster, and more creative.'">
            <a:extLst>
              <a:ext uri="{FF2B5EF4-FFF2-40B4-BE49-F238E27FC236}">
                <a16:creationId xmlns:a16="http://schemas.microsoft.com/office/drawing/2014/main" id="{C00AE9D6-444F-F1DD-9688-BAAF7AAC6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015" y="222939"/>
            <a:ext cx="5723410" cy="6412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708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FDF4A0D-2968-5708-3314-072DA8074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74" y="0"/>
            <a:ext cx="5822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F6F26F6-4C67-30E4-C533-973BD0C69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274" y="0"/>
            <a:ext cx="577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4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9291AEF7-B2DF-CBA3-0B43-2BAF6EFD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14" y="86133"/>
            <a:ext cx="5610134" cy="668573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51DB06-6242-352A-CC21-A3EB78F04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6133"/>
            <a:ext cx="5518825" cy="668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777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421A7D2A-D058-70DD-1670-FC210FCCA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67" y="179960"/>
            <a:ext cx="5387989" cy="649807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ay be a graphic of text that says 'These CSS tools can help you speed up your styling process and make your website stand out. Whether you're creating stunning buttons, modern neumorphic elements, or visual effects, these underrated tools have got you covered. in the comments! Which of these css tools is your favorite? Let Te know'">
            <a:extLst>
              <a:ext uri="{FF2B5EF4-FFF2-40B4-BE49-F238E27FC236}">
                <a16:creationId xmlns:a16="http://schemas.microsoft.com/office/drawing/2014/main" id="{154224A4-40FA-972D-4C8A-666E48D34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636" y="179960"/>
            <a:ext cx="5390997" cy="649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049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39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58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86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May be an image of text that says &quot;CSS Border-Radius Border- Radius o1 1 Box2 2 .boxl { border-radius:30px 30px; } .box2{ { border-radius: 25% 10%; } .box3{ { border-radius: 10% 30% 50% 70%; } .box4{ { border-radius: border-radius:10%/50%; 10% 50%; } .box5{ border-radius: 10px 100px } .box6{ { border-radius:50% 50% 20% 10% 40%; } Box 3 Box 4 120px; Box 5 Box 6&quot;">
            <a:extLst>
              <a:ext uri="{FF2B5EF4-FFF2-40B4-BE49-F238E27FC236}">
                <a16:creationId xmlns:a16="http://schemas.microsoft.com/office/drawing/2014/main" id="{84C51AED-B8AF-1AF0-281C-A17E8F7DB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495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C75A-E560-B087-93FF-6A8E84BFF19C}"/>
            </a:ext>
          </a:extLst>
        </p:cNvPr>
        <p:cNvGrpSpPr/>
        <p:nvPr/>
      </p:nvGrpSpPr>
      <p:grpSpPr>
        <a:xfrm>
          <a:off x="0" y="0"/>
          <a:ext cx="0" cy="0"/>
          <a:chOff x="0" y="0"/>
          <a:chExt cx="0" cy="0"/>
        </a:xfrm>
      </p:grpSpPr>
    </p:spTree>
    <p:extLst>
      <p:ext uri="{BB962C8B-B14F-4D97-AF65-F5344CB8AC3E}">
        <p14:creationId xmlns:p14="http://schemas.microsoft.com/office/powerpoint/2010/main" val="1247677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35737-EE55-11D4-A0B3-A6D9B453642F}"/>
            </a:ext>
          </a:extLst>
        </p:cNvPr>
        <p:cNvGrpSpPr/>
        <p:nvPr/>
      </p:nvGrpSpPr>
      <p:grpSpPr>
        <a:xfrm>
          <a:off x="0" y="0"/>
          <a:ext cx="0" cy="0"/>
          <a:chOff x="0" y="0"/>
          <a:chExt cx="0" cy="0"/>
        </a:xfrm>
      </p:grpSpPr>
    </p:spTree>
    <p:extLst>
      <p:ext uri="{BB962C8B-B14F-4D97-AF65-F5344CB8AC3E}">
        <p14:creationId xmlns:p14="http://schemas.microsoft.com/office/powerpoint/2010/main" val="4011164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6D3D3-9D89-037E-3C2F-91C2EAD60202}"/>
            </a:ext>
          </a:extLst>
        </p:cNvPr>
        <p:cNvGrpSpPr/>
        <p:nvPr/>
      </p:nvGrpSpPr>
      <p:grpSpPr>
        <a:xfrm>
          <a:off x="0" y="0"/>
          <a:ext cx="0" cy="0"/>
          <a:chOff x="0" y="0"/>
          <a:chExt cx="0" cy="0"/>
        </a:xfrm>
      </p:grpSpPr>
      <p:pic>
        <p:nvPicPr>
          <p:cNvPr id="29698" name="Picture 2" descr="May be an image of text that says &quot;JAVASCRIPT JAVASCRIPT GENERATORS SWIPE SWIPEFORMORE FOR MORE&quot;">
            <a:extLst>
              <a:ext uri="{FF2B5EF4-FFF2-40B4-BE49-F238E27FC236}">
                <a16:creationId xmlns:a16="http://schemas.microsoft.com/office/drawing/2014/main" id="{A126B563-AD4A-7824-56D0-24D5734AD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1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E31CC-C671-C3DB-7FCC-5C3FDF0E5EEC}"/>
            </a:ext>
          </a:extLst>
        </p:cNvPr>
        <p:cNvGrpSpPr/>
        <p:nvPr/>
      </p:nvGrpSpPr>
      <p:grpSpPr>
        <a:xfrm>
          <a:off x="0" y="0"/>
          <a:ext cx="0" cy="0"/>
          <a:chOff x="0" y="0"/>
          <a:chExt cx="0" cy="0"/>
        </a:xfrm>
      </p:grpSpPr>
      <p:pic>
        <p:nvPicPr>
          <p:cNvPr id="30722" name="Picture 2" descr="May be an image of text that says &quot;Introduction JavaScript generators are α special kind of function that can pause execution, resume later, and yield multiple values over time instead of returning just once. They sit at the intersection of: ·Iterators •State machines •Async control flow Lazy computation Once you understand generators, a lot of &quot;magic&quot; in JavaScript (including async/await) suddenly makes sense. What Is a Generator? A generator is α function that can stop midway and continue later from where it left off. Instead of returning α single value, it yields values one at a time. ©Codeflare 1&quot;">
            <a:extLst>
              <a:ext uri="{FF2B5EF4-FFF2-40B4-BE49-F238E27FC236}">
                <a16:creationId xmlns:a16="http://schemas.microsoft.com/office/drawing/2014/main" id="{60B688CE-A410-588C-8892-694CEC8AA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367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FC94D-E20B-0FDA-B842-C80887F3DEB5}"/>
            </a:ext>
          </a:extLst>
        </p:cNvPr>
        <p:cNvGrpSpPr/>
        <p:nvPr/>
      </p:nvGrpSpPr>
      <p:grpSpPr>
        <a:xfrm>
          <a:off x="0" y="0"/>
          <a:ext cx="0" cy="0"/>
          <a:chOff x="0" y="0"/>
          <a:chExt cx="0" cy="0"/>
        </a:xfrm>
      </p:grpSpPr>
      <p:pic>
        <p:nvPicPr>
          <p:cNvPr id="31746" name="Picture 2" descr="May be a graphic of text that says &quot;{ function* function*numbers() numbers() yield 1; yield 2; yield 3; } Calling a generator function does not execute Caligagenersretinenn it immediately. ·… const gen numbers(); (); This returns Thiretumnsageneratorobectohel a generator object, not the values. 2&quot;">
            <a:extLst>
              <a:ext uri="{FF2B5EF4-FFF2-40B4-BE49-F238E27FC236}">
                <a16:creationId xmlns:a16="http://schemas.microsoft.com/office/drawing/2014/main" id="{14AE281D-4CCA-CE3D-BAC5-890212B4F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25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B1D49-7784-B09B-8A2D-510018A87325}"/>
            </a:ext>
          </a:extLst>
        </p:cNvPr>
        <p:cNvGrpSpPr/>
        <p:nvPr/>
      </p:nvGrpSpPr>
      <p:grpSpPr>
        <a:xfrm>
          <a:off x="0" y="0"/>
          <a:ext cx="0" cy="0"/>
          <a:chOff x="0" y="0"/>
          <a:chExt cx="0" cy="0"/>
        </a:xfrm>
      </p:grpSpPr>
      <p:pic>
        <p:nvPicPr>
          <p:cNvPr id="32770" name="Picture 2" descr="May be a graphic of text that says &quot;The Generator Object The generator object conforms to both: •Iterator protocol Iterable protocol It has α next() method: gen.next(); gen.next(); gen.next(); gen.next(); false :true} Each call to next(): •Resumes execution •Runs until the next yield Pauses again ©Codeflare 3&quot;">
            <a:extLst>
              <a:ext uri="{FF2B5EF4-FFF2-40B4-BE49-F238E27FC236}">
                <a16:creationId xmlns:a16="http://schemas.microsoft.com/office/drawing/2014/main" id="{BF1191EE-B3C3-FC5B-0B48-430FFB990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475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F86F8-4FC9-E90F-9642-FB725C03A1FA}"/>
            </a:ext>
          </a:extLst>
        </p:cNvPr>
        <p:cNvGrpSpPr/>
        <p:nvPr/>
      </p:nvGrpSpPr>
      <p:grpSpPr>
        <a:xfrm>
          <a:off x="0" y="0"/>
          <a:ext cx="0" cy="0"/>
          <a:chOff x="0" y="0"/>
          <a:chExt cx="0" cy="0"/>
        </a:xfrm>
      </p:grpSpPr>
      <p:pic>
        <p:nvPicPr>
          <p:cNvPr id="33794" name="Picture 2" descr="May be an image of text that says &quot;yield vs return Keyword Behavior yield return Pauses the function and returns a value Ends the generator completely Example: { function* funct demo() vield 'A'; return eturn'B ;'' ield yield'c'; 'C'; never runs · g g.next(); g.next(); demo /value: 'A' done: done:false] false done:true} true}&quot;">
            <a:extLst>
              <a:ext uri="{FF2B5EF4-FFF2-40B4-BE49-F238E27FC236}">
                <a16:creationId xmlns:a16="http://schemas.microsoft.com/office/drawing/2014/main" id="{52A44025-40CF-1881-FFC9-C542CF3FA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84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3A292-5912-CD90-1293-16219D4E3F27}"/>
            </a:ext>
          </a:extLst>
        </p:cNvPr>
        <p:cNvGrpSpPr/>
        <p:nvPr/>
      </p:nvGrpSpPr>
      <p:grpSpPr>
        <a:xfrm>
          <a:off x="0" y="0"/>
          <a:ext cx="0" cy="0"/>
          <a:chOff x="0" y="0"/>
          <a:chExt cx="0" cy="0"/>
        </a:xfrm>
      </p:grpSpPr>
      <p:pic>
        <p:nvPicPr>
          <p:cNvPr id="34818" name="Picture 2" descr="May be an image of text that says &quot;Generators Are State Machines Generators remember: Local variables Execution position Call stack state unction* counter() { count 0; while( while(true){ le(true) yield count; const c counter(); c.next().value; c.next() .value; c.next(). C.ne .value; c.next().value; c.next This would be messy with closures alone- -but generators alone-but make it clean and readable. Codeflare 5&quot;">
            <a:extLst>
              <a:ext uri="{FF2B5EF4-FFF2-40B4-BE49-F238E27FC236}">
                <a16:creationId xmlns:a16="http://schemas.microsoft.com/office/drawing/2014/main" id="{89EEF280-9741-BDAC-DEA9-EE2F20643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158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E5967-48ED-569B-78AD-153EBE772F6F}"/>
            </a:ext>
          </a:extLst>
        </p:cNvPr>
        <p:cNvGrpSpPr/>
        <p:nvPr/>
      </p:nvGrpSpPr>
      <p:grpSpPr>
        <a:xfrm>
          <a:off x="0" y="0"/>
          <a:ext cx="0" cy="0"/>
          <a:chOff x="0" y="0"/>
          <a:chExt cx="0" cy="0"/>
        </a:xfrm>
      </p:grpSpPr>
      <p:pic>
        <p:nvPicPr>
          <p:cNvPr id="35842" name="Picture 2" descr="May be an image of text that says &quot;Iterating Over Generators Because generators are iterable, you can use them with for...of. colors() leldblue' 'blue'; console. colorof colors()) og(color); Output: red green blue Afr.stostoailytntn for... stops automatically when done: true. ©Codeflare&quot;">
            <a:extLst>
              <a:ext uri="{FF2B5EF4-FFF2-40B4-BE49-F238E27FC236}">
                <a16:creationId xmlns:a16="http://schemas.microsoft.com/office/drawing/2014/main" id="{920E4F0E-593E-AEA0-DCC7-31A58B1CB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974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BF0E6-C6B9-E846-4A9F-2D64E0C5D0E1}"/>
            </a:ext>
          </a:extLst>
        </p:cNvPr>
        <p:cNvGrpSpPr/>
        <p:nvPr/>
      </p:nvGrpSpPr>
      <p:grpSpPr>
        <a:xfrm>
          <a:off x="0" y="0"/>
          <a:ext cx="0" cy="0"/>
          <a:chOff x="0" y="0"/>
          <a:chExt cx="0" cy="0"/>
        </a:xfrm>
      </p:grpSpPr>
      <p:pic>
        <p:nvPicPr>
          <p:cNvPr id="36866" name="Picture 2" descr="May be a graphic of text that says &quot;Lazy Evaluation Generators do not compute values upfront. funct ion* bigRange(1 limit) { for (let 0; limit; i++) i++){ { yield This: Uses constant memory •Scales to millions of values •Avoids building massive arrays Perfect for: Pagination •Streams Large datasets •Infinite sequences Codeflare&quot;">
            <a:extLst>
              <a:ext uri="{FF2B5EF4-FFF2-40B4-BE49-F238E27FC236}">
                <a16:creationId xmlns:a16="http://schemas.microsoft.com/office/drawing/2014/main" id="{F80E7886-3201-1EA3-332C-2BF27B405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32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May be a graphic of text that says &quot;CSS POSITION PROPERTY: A BRIEF GUIDE documentflo Positionedby the browser STATIC (Default) Default behavior. No special positioning. Element remains the natural flow the . position: static; 20px 20px 2. Positioned relative static location. Spacei reserved *Own* relative; the flow. 20px; right:0 Parent e.g.,position:relative:) ABSOLUTE Removed flow, Positioned positioned ancestor containing block). element position: absolute; nearest the initial right: bottom: 10px element FIXED Removed from flow. Positioned the viewport. Stays place when scrolling. 10px; Relative initially 5. STICKY Hybrid: Toggles between relative depending on scroll Must specify top, left Fixed element top: sticky; Mastering 'position' is key flexible, complex layouts.&quot;">
            <a:extLst>
              <a:ext uri="{FF2B5EF4-FFF2-40B4-BE49-F238E27FC236}">
                <a16:creationId xmlns:a16="http://schemas.microsoft.com/office/drawing/2014/main" id="{A7C9F356-14A1-1991-EF0F-AE06D8AC6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80" y="0"/>
            <a:ext cx="5524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May be a graphic of text that says &quot;CSS Position Property static (Default) relative Elements follow the normal document flow. No special positioning. Positioned relative to its normal position. Other elements are not affected. absolute fixed Removed from the document flow. Positioned elative closest positioned ancestor. Removed from the document flow. Positioned relative the browser window (viewport). Stays in place on scroll. sticky Toggles between 'relative' and 'fixed' depending on the scroll position.&quot;">
            <a:extLst>
              <a:ext uri="{FF2B5EF4-FFF2-40B4-BE49-F238E27FC236}">
                <a16:creationId xmlns:a16="http://schemas.microsoft.com/office/drawing/2014/main" id="{B2E30210-1CC2-E58C-50C5-EAC757933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2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24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5A8F-804F-F2E0-BC26-880A530A955A}"/>
            </a:ext>
          </a:extLst>
        </p:cNvPr>
        <p:cNvGrpSpPr/>
        <p:nvPr/>
      </p:nvGrpSpPr>
      <p:grpSpPr>
        <a:xfrm>
          <a:off x="0" y="0"/>
          <a:ext cx="0" cy="0"/>
          <a:chOff x="0" y="0"/>
          <a:chExt cx="0" cy="0"/>
        </a:xfrm>
      </p:grpSpPr>
      <p:pic>
        <p:nvPicPr>
          <p:cNvPr id="37890" name="Picture 2" descr="May be an image of text that says &quot;Passing Values Into Generators You can send values back into α generator using .next(value). cons cons chat() name yield age yield ${name} is 'What your name?'; {name) how ld are old ${age} year you? chat(: alue: Lawsor This makes generators two-way communicators, not just value producers. ©Codeflare 8&quot;">
            <a:extLst>
              <a:ext uri="{FF2B5EF4-FFF2-40B4-BE49-F238E27FC236}">
                <a16:creationId xmlns:a16="http://schemas.microsoft.com/office/drawing/2014/main" id="{116DC911-6097-11D7-4518-E82CB66B7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911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8793E-96A1-A7A6-671D-B8529A1CC74F}"/>
            </a:ext>
          </a:extLst>
        </p:cNvPr>
        <p:cNvGrpSpPr/>
        <p:nvPr/>
      </p:nvGrpSpPr>
      <p:grpSpPr>
        <a:xfrm>
          <a:off x="0" y="0"/>
          <a:ext cx="0" cy="0"/>
          <a:chOff x="0" y="0"/>
          <a:chExt cx="0" cy="0"/>
        </a:xfrm>
      </p:grpSpPr>
      <p:pic>
        <p:nvPicPr>
          <p:cNvPr id="38914" name="Picture 2" descr="May be an image of text that says &quot;Error Handling in Generators Errors can be: Thrown inside the generator Thrown into the generator n*task() 'Start'; 'Processing'; e.nessage} const task(); .next(); g.throw(new new Error( 'Failed')); throw( Generators allow controlled error flow, which is powerful for orchestration logic. ©Codeflare&quot;">
            <a:extLst>
              <a:ext uri="{FF2B5EF4-FFF2-40B4-BE49-F238E27FC236}">
                <a16:creationId xmlns:a16="http://schemas.microsoft.com/office/drawing/2014/main" id="{85BFF5F8-6B7B-8820-58C4-3AC10A0EE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41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7E91-B718-AEE1-5F2D-4E35F616E1A3}"/>
            </a:ext>
          </a:extLst>
        </p:cNvPr>
        <p:cNvGrpSpPr/>
        <p:nvPr/>
      </p:nvGrpSpPr>
      <p:grpSpPr>
        <a:xfrm>
          <a:off x="0" y="0"/>
          <a:ext cx="0" cy="0"/>
          <a:chOff x="0" y="0"/>
          <a:chExt cx="0" cy="0"/>
        </a:xfrm>
      </p:grpSpPr>
      <p:pic>
        <p:nvPicPr>
          <p:cNvPr id="39938" name="Picture 2" descr="May be an image of ‎text that says &quot;‎yield* Delegating to Another Generator yield* lets one generator delegate to another iterable. function* letters() { yield 'A'; yield'B'; yield 'B': function* combined() { yield1; yield* yield*letters(); letters(); yield2; 2; ·· [...combined()]; ...combine()://1,&quot;A,B,21 // [1, 'A', (ב,'' 'Β΄ 2] This enables composable generators, Thsendblscmpsabeger like functional pipelines. ©Codeflare 10‎&quot;‎">
            <a:extLst>
              <a:ext uri="{FF2B5EF4-FFF2-40B4-BE49-F238E27FC236}">
                <a16:creationId xmlns:a16="http://schemas.microsoft.com/office/drawing/2014/main" id="{B4FEDB1B-746F-81DC-D192-155466171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78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ED0FB-E14F-DA81-B607-59F431191731}"/>
            </a:ext>
          </a:extLst>
        </p:cNvPr>
        <p:cNvGrpSpPr/>
        <p:nvPr/>
      </p:nvGrpSpPr>
      <p:grpSpPr>
        <a:xfrm>
          <a:off x="0" y="0"/>
          <a:ext cx="0" cy="0"/>
          <a:chOff x="0" y="0"/>
          <a:chExt cx="0" cy="0"/>
        </a:xfrm>
      </p:grpSpPr>
      <p:pic>
        <p:nvPicPr>
          <p:cNvPr id="40962" name="Picture 2" descr="May be an image of text that says &quot;Generators vs Regular Functions Important connection: async/await is built on top of generators conceptually Before async/await, libraries used async flows: generators to manage const const posts fetchData() user fetch( /user'); yield fetch( /posts/$łuser.i used in: Modern JS hides this complexity, but generators are still Redux Saga Streaming APIs •Compilers ·Interpreters •Data pipelines&quot;">
            <a:extLst>
              <a:ext uri="{FF2B5EF4-FFF2-40B4-BE49-F238E27FC236}">
                <a16:creationId xmlns:a16="http://schemas.microsoft.com/office/drawing/2014/main" id="{7B1C70AE-F8D2-2552-94EC-78FA47DDE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16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BD36B-BB51-510B-5F37-E6472F13D198}"/>
            </a:ext>
          </a:extLst>
        </p:cNvPr>
        <p:cNvGrpSpPr/>
        <p:nvPr/>
      </p:nvGrpSpPr>
      <p:grpSpPr>
        <a:xfrm>
          <a:off x="0" y="0"/>
          <a:ext cx="0" cy="0"/>
          <a:chOff x="0" y="0"/>
          <a:chExt cx="0" cy="0"/>
        </a:xfrm>
      </p:grpSpPr>
      <p:pic>
        <p:nvPicPr>
          <p:cNvPr id="41986" name="Picture 2" descr="May be a graphic of text that says &quot;Real-World Use Cases 1. Infinite Data Streams function let id while (true) yield idGenerator() { id 2. Pagination … paginatel items. length;i items.slice(i, items.S size); size) size){ { 3. Custom Iteration Logic treeTraversal *treeTraversal(node){ treeT raversa (node) node. node.value; for child node.children) ldren) { yield* treeTraversal(child); 12&quot;">
            <a:extLst>
              <a:ext uri="{FF2B5EF4-FFF2-40B4-BE49-F238E27FC236}">
                <a16:creationId xmlns:a16="http://schemas.microsoft.com/office/drawing/2014/main" id="{819383A7-4BBB-072D-768C-BA01E498E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1322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5FC41-E200-C4DC-3233-A7691D950839}"/>
            </a:ext>
          </a:extLst>
        </p:cNvPr>
        <p:cNvGrpSpPr/>
        <p:nvPr/>
      </p:nvGrpSpPr>
      <p:grpSpPr>
        <a:xfrm>
          <a:off x="0" y="0"/>
          <a:ext cx="0" cy="0"/>
          <a:chOff x="0" y="0"/>
          <a:chExt cx="0" cy="0"/>
        </a:xfrm>
      </p:grpSpPr>
      <p:pic>
        <p:nvPicPr>
          <p:cNvPr id="43010" name="Picture 2" descr="May be an image of text that says &quot;When NOT to Use Generators Avoid Avoid generators when: You just need α sım simple array · must be eager •Team familiarity is low Async/await already solves the problem cleanly Generators are powerful-but not beginner-friendly friendly in large teams unless well-documented The End 13&quot;">
            <a:extLst>
              <a:ext uri="{FF2B5EF4-FFF2-40B4-BE49-F238E27FC236}">
                <a16:creationId xmlns:a16="http://schemas.microsoft.com/office/drawing/2014/main" id="{9AA6DC9F-65A0-B1D6-7885-F4A407159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185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09068-1E50-B5EB-74A4-860801676529}"/>
            </a:ext>
          </a:extLst>
        </p:cNvPr>
        <p:cNvGrpSpPr/>
        <p:nvPr/>
      </p:nvGrpSpPr>
      <p:grpSpPr>
        <a:xfrm>
          <a:off x="0" y="0"/>
          <a:ext cx="0" cy="0"/>
          <a:chOff x="0" y="0"/>
          <a:chExt cx="0" cy="0"/>
        </a:xfrm>
      </p:grpSpPr>
      <p:pic>
        <p:nvPicPr>
          <p:cNvPr id="46082" name="Picture 2" descr="May be a graphic of text that says &quot;JS JavaScript Must- Must-Know Know JavaScript Methods&quot;">
            <a:extLst>
              <a:ext uri="{FF2B5EF4-FFF2-40B4-BE49-F238E27FC236}">
                <a16:creationId xmlns:a16="http://schemas.microsoft.com/office/drawing/2014/main" id="{3D3FC8B0-F988-CE4F-3AAA-90D3CC8A6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318" y="0"/>
            <a:ext cx="5567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8479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78BE-EEE4-12FD-BDF9-64F438CF038F}"/>
            </a:ext>
          </a:extLst>
        </p:cNvPr>
        <p:cNvGrpSpPr/>
        <p:nvPr/>
      </p:nvGrpSpPr>
      <p:grpSpPr>
        <a:xfrm>
          <a:off x="0" y="0"/>
          <a:ext cx="0" cy="0"/>
          <a:chOff x="0" y="0"/>
          <a:chExt cx="0" cy="0"/>
        </a:xfrm>
      </p:grpSpPr>
      <p:pic>
        <p:nvPicPr>
          <p:cNvPr id="47106" name="Picture 2" descr="May be a graphic of text that says &quot;Array Methods: Simplify Data Processing Array methods make data handling a breeze. Filter, map, reduce, and transform arrays effortlessly to work with lists, APls, or dynamic data. const numbers 1 2, 3, 4, 5]; console log numbers =&gt; ap num 10] num 2)); filter console.l numbers filter num Output: num reduce console. console.log(numbers.reduce log (numbers .reduce sum, num =&gt; sum num, 0 forEach numbers.forEach(num =&gt; console log num ); numbers. forEach(n Output:12345 console. console.log(numbers.find numbers find num num 3））； some every console. log numbers some num num console. nsole.log(numbers.every log numbers Output 3)); num num ＞日））； ））&quot;">
            <a:extLst>
              <a:ext uri="{FF2B5EF4-FFF2-40B4-BE49-F238E27FC236}">
                <a16:creationId xmlns:a16="http://schemas.microsoft.com/office/drawing/2014/main" id="{88AFB73B-1EBF-983E-02E7-5C5EF3BF5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55" y="0"/>
            <a:ext cx="55308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May be a graphic of text that says &quot;String Methods: Handle Text Easily String methods let you manipulate and format text efficiently From extracting, replacing, or splitting strings, these are essential for handling user input or generating dynamic content. console.log Hello, Output: Hello&quot; World! .slice 5)); I console.log( Output love cats&quot; replace Love dogs cats &quot;dogs&quot;)); &quot;dogs OLowerCase toUpperCase console. log( JavaScript&quot; .toLowerCase Output avascript console.log( log JavaScript&quot; toUpperCase( Output JAVASCRIPT&quot; includes console.lo log Learn JavaScript' Output true includes 'Java&quot; ); console.log( log( Hello Helloworld! World! Output Hello World! .trim ）； console.l Output (&quot;a,b,c&quot;.split(&quot;,&quot;)); a,b,c&quot;">
            <a:extLst>
              <a:ext uri="{FF2B5EF4-FFF2-40B4-BE49-F238E27FC236}">
                <a16:creationId xmlns:a16="http://schemas.microsoft.com/office/drawing/2014/main" id="{97EF4C10-4F18-0B37-EDDE-10C0B71CF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 y="0"/>
            <a:ext cx="5553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155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E348E-4D8C-8870-8CCE-0BD9026F6C3D}"/>
            </a:ext>
          </a:extLst>
        </p:cNvPr>
        <p:cNvGrpSpPr/>
        <p:nvPr/>
      </p:nvGrpSpPr>
      <p:grpSpPr>
        <a:xfrm>
          <a:off x="0" y="0"/>
          <a:ext cx="0" cy="0"/>
          <a:chOff x="0" y="0"/>
          <a:chExt cx="0" cy="0"/>
        </a:xfrm>
      </p:grpSpPr>
      <p:pic>
        <p:nvPicPr>
          <p:cNvPr id="48130" name="Picture 2" descr="May be an image of text that says &quot;JSON Methods: Manage API Data JSON methods help convert objects to JSON and parse JSON into objects, making them crucial for handling AP data seamlessly. const data name: &quot;John&quot;, age: 30 }; //1 JSON. 50N.stringify const jsonString JSON.stringify(data); console. log Log(jsonString); Output: name&quot; &quot;John &quot;age&quot;:30} &quot;age :30} JSON parse se const parsedObject JSON.parse(jsonString); JSON parse jsonString); console. log parsed0bject); Output {name: John&quot;, age: 30 age:30} 30&quot;">
            <a:extLst>
              <a:ext uri="{FF2B5EF4-FFF2-40B4-BE49-F238E27FC236}">
                <a16:creationId xmlns:a16="http://schemas.microsoft.com/office/drawing/2014/main" id="{75F33BB8-A817-0A63-D67F-CA59C1287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850" y="0"/>
            <a:ext cx="5499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May be an image of text that says &quot;Date Methods: Work with Time Date methods simplify working with timestamps and formatting dates, essential for scheduling, tracking, and displaying time in apps. const today = new Date(); new Date console. console.log(today); log today); Output: Current date and time getFullYea console. (today getFullYear ））； Output Current year //3. getMonth console. log (today getMonth ); Output: Current month （0-11) toLoca toLocaleDateString eDateString console. log log(today. toLocaleDateString ); Output MM/DD/YYYY' (format variesby by locale) getTime console. log console.log(toda (today getTime V Output: Timestamp in milliseconds&quot;">
            <a:extLst>
              <a:ext uri="{FF2B5EF4-FFF2-40B4-BE49-F238E27FC236}">
                <a16:creationId xmlns:a16="http://schemas.microsoft.com/office/drawing/2014/main" id="{8FD35AAA-5374-AE34-5E48-F946C26E3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36" y="-41564"/>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345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C7C3F-7290-C42B-9F89-448CAECDB4AB}"/>
            </a:ext>
          </a:extLst>
        </p:cNvPr>
        <p:cNvGrpSpPr/>
        <p:nvPr/>
      </p:nvGrpSpPr>
      <p:grpSpPr>
        <a:xfrm>
          <a:off x="0" y="0"/>
          <a:ext cx="0" cy="0"/>
          <a:chOff x="0" y="0"/>
          <a:chExt cx="0" cy="0"/>
        </a:xfrm>
      </p:grpSpPr>
    </p:spTree>
    <p:extLst>
      <p:ext uri="{BB962C8B-B14F-4D97-AF65-F5344CB8AC3E}">
        <p14:creationId xmlns:p14="http://schemas.microsoft.com/office/powerpoint/2010/main" val="2672667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404</Words>
  <Application>Microsoft Office PowerPoint</Application>
  <PresentationFormat>Widescreen</PresentationFormat>
  <Paragraphs>2</Paragraphs>
  <Slides>101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Dipak Pulami Magar</dc:creator>
  <cp:lastModifiedBy>Dipak Pulami Magar</cp:lastModifiedBy>
  <cp:revision>9</cp:revision>
  <dcterms:created xsi:type="dcterms:W3CDTF">2026-02-04T06:38:14Z</dcterms:created>
  <dcterms:modified xsi:type="dcterms:W3CDTF">2026-02-06T14:16:30Z</dcterms:modified>
</cp:coreProperties>
</file>